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309" r:id="rId5"/>
    <p:sldId id="353" r:id="rId6"/>
    <p:sldId id="310" r:id="rId7"/>
    <p:sldId id="322" r:id="rId8"/>
    <p:sldId id="312" r:id="rId9"/>
    <p:sldId id="352" r:id="rId10"/>
    <p:sldId id="323" r:id="rId11"/>
    <p:sldId id="325" r:id="rId12"/>
    <p:sldId id="329" r:id="rId13"/>
    <p:sldId id="336" r:id="rId14"/>
    <p:sldId id="326" r:id="rId15"/>
    <p:sldId id="330" r:id="rId16"/>
    <p:sldId id="327" r:id="rId17"/>
    <p:sldId id="331" r:id="rId18"/>
    <p:sldId id="317" r:id="rId19"/>
    <p:sldId id="337" r:id="rId20"/>
    <p:sldId id="328" r:id="rId21"/>
    <p:sldId id="319" r:id="rId22"/>
    <p:sldId id="338" r:id="rId23"/>
    <p:sldId id="333" r:id="rId24"/>
    <p:sldId id="332" r:id="rId25"/>
    <p:sldId id="334" r:id="rId26"/>
    <p:sldId id="320" r:id="rId27"/>
    <p:sldId id="350" r:id="rId28"/>
    <p:sldId id="274" r:id="rId29"/>
    <p:sldId id="354" r:id="rId30"/>
    <p:sldId id="340" r:id="rId31"/>
    <p:sldId id="339" r:id="rId32"/>
    <p:sldId id="355" r:id="rId33"/>
    <p:sldId id="281" r:id="rId34"/>
    <p:sldId id="346" r:id="rId35"/>
    <p:sldId id="349" r:id="rId36"/>
    <p:sldId id="348" r:id="rId37"/>
    <p:sldId id="287" r:id="rId3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6" autoAdjust="0"/>
    <p:restoredTop sz="94660"/>
  </p:normalViewPr>
  <p:slideViewPr>
    <p:cSldViewPr snapToGrid="0">
      <p:cViewPr varScale="1">
        <p:scale>
          <a:sx n="87" d="100"/>
          <a:sy n="87" d="100"/>
        </p:scale>
        <p:origin x="13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866575D-4618-4AB7-A2F7-72618A548D83}" type="datetimeFigureOut">
              <a:rPr lang="en-GB" smtClean="0"/>
              <a:t>22/05/2020</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3E876B0-B462-4B5A-BEDF-526D9B488FE8}" type="slidenum">
              <a:rPr lang="en-GB" smtClean="0"/>
              <a:t>‹#›</a:t>
            </a:fld>
            <a:endParaRPr lang="en-GB"/>
          </a:p>
        </p:txBody>
      </p:sp>
    </p:spTree>
    <p:extLst>
      <p:ext uri="{BB962C8B-B14F-4D97-AF65-F5344CB8AC3E}">
        <p14:creationId xmlns:p14="http://schemas.microsoft.com/office/powerpoint/2010/main" val="282904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2D72E7D-455F-4B05-8BA1-25B4E7EBADE7}" type="datetimeFigureOut">
              <a:rPr lang="en-GB" smtClean="0"/>
              <a:t>22/05/2020</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6177914-9731-46B4-B03A-50B666BE81D5}" type="slidenum">
              <a:rPr lang="en-GB" smtClean="0"/>
              <a:t>‹#›</a:t>
            </a:fld>
            <a:endParaRPr lang="en-GB"/>
          </a:p>
        </p:txBody>
      </p:sp>
    </p:spTree>
    <p:extLst>
      <p:ext uri="{BB962C8B-B14F-4D97-AF65-F5344CB8AC3E}">
        <p14:creationId xmlns:p14="http://schemas.microsoft.com/office/powerpoint/2010/main" val="357982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F29E61-6755-497C-8218-91DCC591EB7A}"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414137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29E61-6755-497C-8218-91DCC591EB7A}"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333327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29E61-6755-497C-8218-91DCC591EB7A}"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39547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29E61-6755-497C-8218-91DCC591EB7A}"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297977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29E61-6755-497C-8218-91DCC591EB7A}"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165886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F29E61-6755-497C-8218-91DCC591EB7A}"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396752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29E61-6755-497C-8218-91DCC591EB7A}"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381317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F29E61-6755-497C-8218-91DCC591EB7A}"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132798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9E61-6755-497C-8218-91DCC591EB7A}"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372454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29E61-6755-497C-8218-91DCC591EB7A}"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52446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29E61-6755-497C-8218-91DCC591EB7A}"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6E52-9314-4A6D-B9D0-1E5681575C87}" type="slidenum">
              <a:rPr lang="en-GB" smtClean="0"/>
              <a:t>‹#›</a:t>
            </a:fld>
            <a:endParaRPr lang="en-GB"/>
          </a:p>
        </p:txBody>
      </p:sp>
    </p:spTree>
    <p:extLst>
      <p:ext uri="{BB962C8B-B14F-4D97-AF65-F5344CB8AC3E}">
        <p14:creationId xmlns:p14="http://schemas.microsoft.com/office/powerpoint/2010/main" val="54136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29E61-6755-497C-8218-91DCC591EB7A}" type="datetimeFigureOut">
              <a:rPr lang="en-GB" smtClean="0"/>
              <a:t>22/05/2020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6E52-9314-4A6D-B9D0-1E5681575C87}" type="slidenum">
              <a:rPr lang="en-GB" smtClean="0"/>
              <a:t>‹#›</a:t>
            </a:fld>
            <a:endParaRPr lang="en-GB"/>
          </a:p>
        </p:txBody>
      </p:sp>
    </p:spTree>
    <p:extLst>
      <p:ext uri="{BB962C8B-B14F-4D97-AF65-F5344CB8AC3E}">
        <p14:creationId xmlns:p14="http://schemas.microsoft.com/office/powerpoint/2010/main" val="488609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youtube.com/watch?v=5mkm22yO-bs" TargetMode="Externa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youtube.com/watch?v=w82xpBR_Z4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youtube.com/watch?v=5BMgkwvIIe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MP6SlDSfcL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24218" y="2668217"/>
            <a:ext cx="2585546" cy="2214111"/>
          </a:xfrm>
          <a:prstGeom prst="rect">
            <a:avLst/>
          </a:prstGeom>
        </p:spPr>
      </p:pic>
      <p:sp>
        <p:nvSpPr>
          <p:cNvPr id="7" name="Content Placeholder 6"/>
          <p:cNvSpPr>
            <a:spLocks noGrp="1"/>
          </p:cNvSpPr>
          <p:nvPr>
            <p:ph idx="1"/>
          </p:nvPr>
        </p:nvSpPr>
        <p:spPr>
          <a:xfrm>
            <a:off x="644236" y="1128431"/>
            <a:ext cx="7886700" cy="5072672"/>
          </a:xfrm>
        </p:spPr>
        <p:txBody>
          <a:bodyPr>
            <a:normAutofit fontScale="70000" lnSpcReduction="20000"/>
          </a:bodyPr>
          <a:lstStyle/>
          <a:p>
            <a:pPr marL="0" indent="0">
              <a:buNone/>
            </a:pPr>
            <a:r>
              <a:rPr lang="en-GB" sz="4000" b="1" dirty="0" smtClean="0">
                <a:solidFill>
                  <a:srgbClr val="7030A0"/>
                </a:solidFill>
              </a:rPr>
              <a:t>What is </a:t>
            </a:r>
            <a:r>
              <a:rPr lang="en-GB" sz="4000" b="1" dirty="0" smtClean="0">
                <a:solidFill>
                  <a:srgbClr val="7030A0"/>
                </a:solidFill>
              </a:rPr>
              <a:t>Personal Development (PD)?</a:t>
            </a:r>
            <a:endParaRPr lang="en-GB" sz="4000" b="1" dirty="0" smtClean="0">
              <a:solidFill>
                <a:srgbClr val="7030A0"/>
              </a:solidFill>
            </a:endParaRPr>
          </a:p>
          <a:p>
            <a:r>
              <a:rPr lang="en-GB" sz="3100" b="1" dirty="0" smtClean="0">
                <a:solidFill>
                  <a:srgbClr val="7030A0"/>
                </a:solidFill>
              </a:rPr>
              <a:t>PD </a:t>
            </a:r>
            <a:r>
              <a:rPr lang="en-GB" sz="3100" b="1" dirty="0" smtClean="0">
                <a:solidFill>
                  <a:srgbClr val="7030A0"/>
                </a:solidFill>
              </a:rPr>
              <a:t>is where we take a break from the thought of GCSEs and think about life instead.</a:t>
            </a:r>
          </a:p>
          <a:p>
            <a:endParaRPr lang="en-GB" sz="3100" b="1" dirty="0" smtClean="0">
              <a:solidFill>
                <a:srgbClr val="7030A0"/>
              </a:solidFill>
            </a:endParaRPr>
          </a:p>
          <a:p>
            <a:r>
              <a:rPr lang="en-GB" sz="3100" b="1" dirty="0" smtClean="0">
                <a:solidFill>
                  <a:srgbClr val="7030A0"/>
                </a:solidFill>
              </a:rPr>
              <a:t>You may call it PSHE/ citizenship/ Be Spirited or a variety of other subjects in middle school.</a:t>
            </a:r>
          </a:p>
          <a:p>
            <a:endParaRPr lang="en-GB" sz="3100" b="1" dirty="0" smtClean="0">
              <a:solidFill>
                <a:srgbClr val="7030A0"/>
              </a:solidFill>
            </a:endParaRPr>
          </a:p>
          <a:p>
            <a:r>
              <a:rPr lang="en-GB" sz="3100" b="1" dirty="0" smtClean="0">
                <a:solidFill>
                  <a:srgbClr val="7030A0"/>
                </a:solidFill>
              </a:rPr>
              <a:t>We will look at things like:</a:t>
            </a:r>
          </a:p>
          <a:p>
            <a:pPr marL="0" indent="0">
              <a:buNone/>
            </a:pPr>
            <a:endParaRPr lang="en-GB" sz="2300" b="1" dirty="0" smtClean="0">
              <a:solidFill>
                <a:srgbClr val="7030A0"/>
              </a:solidFill>
            </a:endParaRPr>
          </a:p>
          <a:p>
            <a:pPr>
              <a:buFont typeface="Wingdings" panose="05000000000000000000" pitchFamily="2" charset="2"/>
              <a:buChar char="v"/>
            </a:pPr>
            <a:r>
              <a:rPr lang="en-GB" sz="2300" b="1" dirty="0" smtClean="0">
                <a:solidFill>
                  <a:srgbClr val="7030A0"/>
                </a:solidFill>
              </a:rPr>
              <a:t>Who makes us the person we are?</a:t>
            </a:r>
          </a:p>
          <a:p>
            <a:pPr>
              <a:buFont typeface="Wingdings" panose="05000000000000000000" pitchFamily="2" charset="2"/>
              <a:buChar char="v"/>
            </a:pPr>
            <a:r>
              <a:rPr lang="en-GB" sz="2300" b="1" dirty="0" smtClean="0">
                <a:solidFill>
                  <a:srgbClr val="7030A0"/>
                </a:solidFill>
              </a:rPr>
              <a:t>What is right and wrong?  Who decides?</a:t>
            </a:r>
          </a:p>
          <a:p>
            <a:pPr>
              <a:buFont typeface="Wingdings" panose="05000000000000000000" pitchFamily="2" charset="2"/>
              <a:buChar char="v"/>
            </a:pPr>
            <a:r>
              <a:rPr lang="en-GB" sz="2300" b="1" dirty="0" smtClean="0">
                <a:solidFill>
                  <a:srgbClr val="7030A0"/>
                </a:solidFill>
              </a:rPr>
              <a:t>How do we form relationships, and how do we know whether they are healthy?</a:t>
            </a:r>
          </a:p>
          <a:p>
            <a:pPr>
              <a:buFont typeface="Wingdings" panose="05000000000000000000" pitchFamily="2" charset="2"/>
              <a:buChar char="v"/>
            </a:pPr>
            <a:r>
              <a:rPr lang="en-GB" sz="2300" b="1" dirty="0" smtClean="0">
                <a:solidFill>
                  <a:srgbClr val="7030A0"/>
                </a:solidFill>
              </a:rPr>
              <a:t>How can we look after ourselves; physically and mentally?</a:t>
            </a:r>
          </a:p>
          <a:p>
            <a:pPr>
              <a:buFont typeface="Wingdings" panose="05000000000000000000" pitchFamily="2" charset="2"/>
              <a:buChar char="v"/>
            </a:pPr>
            <a:r>
              <a:rPr lang="en-GB" sz="2300" b="1" dirty="0" smtClean="0">
                <a:solidFill>
                  <a:srgbClr val="7030A0"/>
                </a:solidFill>
              </a:rPr>
              <a:t>What does it mean to live in Britain?</a:t>
            </a:r>
          </a:p>
          <a:p>
            <a:pPr>
              <a:buFont typeface="Wingdings" panose="05000000000000000000" pitchFamily="2" charset="2"/>
              <a:buChar char="v"/>
            </a:pPr>
            <a:r>
              <a:rPr lang="en-GB" sz="2300" b="1" dirty="0" smtClean="0">
                <a:solidFill>
                  <a:srgbClr val="7030A0"/>
                </a:solidFill>
              </a:rPr>
              <a:t>How can we be kinder?</a:t>
            </a:r>
          </a:p>
          <a:p>
            <a:endParaRPr lang="en-GB" sz="2400" dirty="0" smtClean="0">
              <a:solidFill>
                <a:srgbClr val="00B050"/>
              </a:solidFill>
            </a:endParaRPr>
          </a:p>
        </p:txBody>
      </p:sp>
      <p:sp>
        <p:nvSpPr>
          <p:cNvPr id="8" name="Content Placeholder 6"/>
          <p:cNvSpPr txBox="1">
            <a:spLocks/>
          </p:cNvSpPr>
          <p:nvPr/>
        </p:nvSpPr>
        <p:spPr>
          <a:xfrm>
            <a:off x="723064" y="733123"/>
            <a:ext cx="7886700" cy="1148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4400" dirty="0" smtClean="0"/>
          </a:p>
        </p:txBody>
      </p:sp>
      <p:sp>
        <p:nvSpPr>
          <p:cNvPr id="2" name="TextBox 1"/>
          <p:cNvSpPr txBox="1"/>
          <p:nvPr/>
        </p:nvSpPr>
        <p:spPr>
          <a:xfrm>
            <a:off x="723064" y="161336"/>
            <a:ext cx="7264798" cy="584775"/>
          </a:xfrm>
          <a:prstGeom prst="rect">
            <a:avLst/>
          </a:prstGeom>
          <a:noFill/>
        </p:spPr>
        <p:txBody>
          <a:bodyPr wrap="square" rtlCol="0">
            <a:spAutoFit/>
          </a:bodyPr>
          <a:lstStyle/>
          <a:p>
            <a:r>
              <a:rPr lang="en-GB" sz="3200" b="1" dirty="0" smtClean="0">
                <a:solidFill>
                  <a:srgbClr val="7030A0"/>
                </a:solidFill>
              </a:rPr>
              <a:t>Welcome to </a:t>
            </a:r>
            <a:r>
              <a:rPr lang="en-GB" sz="3200" b="1" dirty="0" smtClean="0">
                <a:solidFill>
                  <a:srgbClr val="7030A0"/>
                </a:solidFill>
              </a:rPr>
              <a:t>Personal Development</a:t>
            </a:r>
            <a:endParaRPr lang="en-GB" sz="3200" b="1" dirty="0">
              <a:solidFill>
                <a:srgbClr val="7030A0"/>
              </a:solidFill>
            </a:endParaRPr>
          </a:p>
        </p:txBody>
      </p:sp>
    </p:spTree>
    <p:extLst>
      <p:ext uri="{BB962C8B-B14F-4D97-AF65-F5344CB8AC3E}">
        <p14:creationId xmlns:p14="http://schemas.microsoft.com/office/powerpoint/2010/main" val="3904681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627316" y="402933"/>
            <a:ext cx="4011034" cy="1200329"/>
          </a:xfrm>
          <a:prstGeom prst="rect">
            <a:avLst/>
          </a:prstGeom>
        </p:spPr>
        <p:txBody>
          <a:bodyPr wrap="none">
            <a:spAutoFit/>
          </a:bodyPr>
          <a:lstStyle/>
          <a:p>
            <a:r>
              <a:rPr lang="en-US" sz="3600" b="1" dirty="0" smtClean="0">
                <a:latin typeface="Georgia" panose="02040502050405020303" pitchFamily="18" charset="0"/>
              </a:rPr>
              <a:t>Patrick, </a:t>
            </a:r>
          </a:p>
          <a:p>
            <a:r>
              <a:rPr lang="en-US" sz="3600" b="1" dirty="0" smtClean="0">
                <a:latin typeface="Georgia" panose="02040502050405020303" pitchFamily="18" charset="0"/>
              </a:rPr>
              <a:t>the Chicken Boy</a:t>
            </a:r>
            <a:endParaRPr lang="en-GB" sz="3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2234403"/>
            <a:ext cx="3867807" cy="3536162"/>
          </a:xfrm>
          <a:prstGeom prst="rect">
            <a:avLst/>
          </a:prstGeom>
        </p:spPr>
      </p:pic>
      <p:sp>
        <p:nvSpPr>
          <p:cNvPr id="3" name="Multiply 2"/>
          <p:cNvSpPr/>
          <p:nvPr/>
        </p:nvSpPr>
        <p:spPr>
          <a:xfrm>
            <a:off x="2017986" y="2007476"/>
            <a:ext cx="5108028" cy="429873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87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1166648" y="740283"/>
            <a:ext cx="5072530" cy="1754326"/>
          </a:xfrm>
          <a:prstGeom prst="rect">
            <a:avLst/>
          </a:prstGeom>
        </p:spPr>
        <p:txBody>
          <a:bodyPr wrap="square">
            <a:spAutoFit/>
          </a:bodyPr>
          <a:lstStyle/>
          <a:p>
            <a:r>
              <a:rPr lang="en-US" sz="3600" b="1" dirty="0">
                <a:latin typeface="Georgia" panose="02040502050405020303" pitchFamily="18" charset="0"/>
              </a:rPr>
              <a:t>John </a:t>
            </a:r>
            <a:r>
              <a:rPr lang="en-US" sz="3600" b="1" dirty="0" err="1">
                <a:latin typeface="Georgia" panose="02040502050405020303" pitchFamily="18" charset="0"/>
              </a:rPr>
              <a:t>Ssebunya</a:t>
            </a:r>
            <a:r>
              <a:rPr lang="en-US" sz="3600" b="1" dirty="0">
                <a:latin typeface="Georgia" panose="02040502050405020303" pitchFamily="18" charset="0"/>
              </a:rPr>
              <a:t>, the Ugandan Monkey Boy</a:t>
            </a:r>
            <a:endParaRPr lang="en-GB" sz="3600"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96360" y="1904014"/>
            <a:ext cx="3760568" cy="4412770"/>
          </a:xfrm>
          <a:prstGeom prst="rect">
            <a:avLst/>
          </a:prstGeom>
        </p:spPr>
      </p:pic>
    </p:spTree>
    <p:extLst>
      <p:ext uri="{BB962C8B-B14F-4D97-AF65-F5344CB8AC3E}">
        <p14:creationId xmlns:p14="http://schemas.microsoft.com/office/powerpoint/2010/main" val="779395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5641" y="1089955"/>
            <a:ext cx="4549666" cy="3389501"/>
          </a:xfrm>
          <a:prstGeom prst="rect">
            <a:avLst/>
          </a:prstGeom>
        </p:spPr>
      </p:pic>
      <p:sp>
        <p:nvSpPr>
          <p:cNvPr id="3" name="Rectangle 2"/>
          <p:cNvSpPr/>
          <p:nvPr/>
        </p:nvSpPr>
        <p:spPr>
          <a:xfrm>
            <a:off x="1476704" y="4769005"/>
            <a:ext cx="4572000" cy="1477328"/>
          </a:xfrm>
          <a:prstGeom prst="rect">
            <a:avLst/>
          </a:prstGeom>
        </p:spPr>
        <p:txBody>
          <a:bodyPr>
            <a:spAutoFit/>
          </a:bodyPr>
          <a:lstStyle/>
          <a:p>
            <a:r>
              <a:rPr lang="en-US" dirty="0"/>
              <a:t>Date found: 1991</a:t>
            </a:r>
            <a:br>
              <a:rPr lang="en-US" dirty="0"/>
            </a:br>
            <a:r>
              <a:rPr lang="en-US" dirty="0"/>
              <a:t>Age when found: 6</a:t>
            </a:r>
            <a:br>
              <a:rPr lang="en-US" dirty="0"/>
            </a:br>
            <a:r>
              <a:rPr lang="en-US" dirty="0"/>
              <a:t>Location: Uganda</a:t>
            </a:r>
            <a:br>
              <a:rPr lang="en-US" dirty="0"/>
            </a:br>
            <a:r>
              <a:rPr lang="en-US" dirty="0"/>
              <a:t>Years in the wild: 3</a:t>
            </a:r>
            <a:br>
              <a:rPr lang="en-US" dirty="0"/>
            </a:br>
            <a:r>
              <a:rPr lang="en-US" dirty="0"/>
              <a:t>Animals: monkeys</a:t>
            </a:r>
            <a:endParaRPr lang="en-GB" dirty="0"/>
          </a:p>
        </p:txBody>
      </p:sp>
      <p:sp>
        <p:nvSpPr>
          <p:cNvPr id="6" name="Rectangle 5"/>
          <p:cNvSpPr/>
          <p:nvPr/>
        </p:nvSpPr>
        <p:spPr>
          <a:xfrm>
            <a:off x="2066571" y="298849"/>
            <a:ext cx="4572000" cy="646331"/>
          </a:xfrm>
          <a:prstGeom prst="rect">
            <a:avLst/>
          </a:prstGeom>
        </p:spPr>
        <p:txBody>
          <a:bodyPr>
            <a:spAutoFit/>
          </a:bodyPr>
          <a:lstStyle/>
          <a:p>
            <a:r>
              <a:rPr lang="en-US" b="1" dirty="0">
                <a:latin typeface="Georgia" panose="02040502050405020303" pitchFamily="18" charset="0"/>
              </a:rPr>
              <a:t>John </a:t>
            </a:r>
            <a:r>
              <a:rPr lang="en-US" b="1" dirty="0" err="1">
                <a:latin typeface="Georgia" panose="02040502050405020303" pitchFamily="18" charset="0"/>
              </a:rPr>
              <a:t>Ssebunya</a:t>
            </a:r>
            <a:r>
              <a:rPr lang="en-US" b="1" dirty="0">
                <a:latin typeface="Georgia" panose="02040502050405020303" pitchFamily="18" charset="0"/>
              </a:rPr>
              <a:t>, the Ugandan Monkey Boy</a:t>
            </a:r>
            <a:endParaRPr lang="en-GB" dirty="0"/>
          </a:p>
        </p:txBody>
      </p:sp>
    </p:spTree>
    <p:extLst>
      <p:ext uri="{BB962C8B-B14F-4D97-AF65-F5344CB8AC3E}">
        <p14:creationId xmlns:p14="http://schemas.microsoft.com/office/powerpoint/2010/main" val="883464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11" name="Rectangle 10"/>
          <p:cNvSpPr/>
          <p:nvPr/>
        </p:nvSpPr>
        <p:spPr>
          <a:xfrm>
            <a:off x="557048" y="656925"/>
            <a:ext cx="6164317" cy="1200329"/>
          </a:xfrm>
          <a:prstGeom prst="rect">
            <a:avLst/>
          </a:prstGeom>
        </p:spPr>
        <p:txBody>
          <a:bodyPr wrap="square">
            <a:spAutoFit/>
          </a:bodyPr>
          <a:lstStyle/>
          <a:p>
            <a:r>
              <a:rPr lang="en-US" sz="3600" b="1" dirty="0" err="1">
                <a:latin typeface="Georgia" panose="02040502050405020303" pitchFamily="18" charset="0"/>
              </a:rPr>
              <a:t>Rochom</a:t>
            </a:r>
            <a:r>
              <a:rPr lang="en-US" sz="3600" b="1" dirty="0">
                <a:latin typeface="Georgia" panose="02040502050405020303" pitchFamily="18" charset="0"/>
              </a:rPr>
              <a:t> </a:t>
            </a:r>
            <a:r>
              <a:rPr lang="en-US" sz="3600" b="1" dirty="0" err="1">
                <a:latin typeface="Georgia" panose="02040502050405020303" pitchFamily="18" charset="0"/>
              </a:rPr>
              <a:t>P’ngieng</a:t>
            </a:r>
            <a:r>
              <a:rPr lang="en-US" sz="3600" b="1" dirty="0">
                <a:latin typeface="Georgia" panose="02040502050405020303" pitchFamily="18" charset="0"/>
              </a:rPr>
              <a:t>, Cambodian Jungle Girl</a:t>
            </a:r>
            <a:endParaRPr lang="en-GB" sz="3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017" y="2323518"/>
            <a:ext cx="5401056" cy="3852672"/>
          </a:xfrm>
          <a:prstGeom prst="rect">
            <a:avLst/>
          </a:prstGeom>
        </p:spPr>
      </p:pic>
    </p:spTree>
    <p:extLst>
      <p:ext uri="{BB962C8B-B14F-4D97-AF65-F5344CB8AC3E}">
        <p14:creationId xmlns:p14="http://schemas.microsoft.com/office/powerpoint/2010/main" val="1030174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11" name="Rectangle 10"/>
          <p:cNvSpPr/>
          <p:nvPr/>
        </p:nvSpPr>
        <p:spPr>
          <a:xfrm>
            <a:off x="2044262" y="520291"/>
            <a:ext cx="4572000" cy="646331"/>
          </a:xfrm>
          <a:prstGeom prst="rect">
            <a:avLst/>
          </a:prstGeom>
        </p:spPr>
        <p:txBody>
          <a:bodyPr>
            <a:spAutoFit/>
          </a:bodyPr>
          <a:lstStyle/>
          <a:p>
            <a:r>
              <a:rPr lang="en-US" b="1" dirty="0" err="1">
                <a:latin typeface="Georgia" panose="02040502050405020303" pitchFamily="18" charset="0"/>
              </a:rPr>
              <a:t>Rochom</a:t>
            </a:r>
            <a:r>
              <a:rPr lang="en-US" b="1" dirty="0">
                <a:latin typeface="Georgia" panose="02040502050405020303" pitchFamily="18" charset="0"/>
              </a:rPr>
              <a:t> </a:t>
            </a:r>
            <a:r>
              <a:rPr lang="en-US" b="1" dirty="0" err="1">
                <a:latin typeface="Georgia" panose="02040502050405020303" pitchFamily="18" charset="0"/>
              </a:rPr>
              <a:t>P’ngieng</a:t>
            </a:r>
            <a:r>
              <a:rPr lang="en-US" b="1" dirty="0">
                <a:latin typeface="Georgia" panose="02040502050405020303" pitchFamily="18" charset="0"/>
              </a:rPr>
              <a:t>, Cambodian Jungle Girl</a:t>
            </a:r>
            <a:endParaRPr lang="en-GB"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5924" y="1232204"/>
            <a:ext cx="5043652" cy="3446496"/>
          </a:xfrm>
          <a:prstGeom prst="rect">
            <a:avLst/>
          </a:prstGeom>
        </p:spPr>
      </p:pic>
      <p:sp>
        <p:nvSpPr>
          <p:cNvPr id="13" name="Rectangle 12"/>
          <p:cNvSpPr/>
          <p:nvPr/>
        </p:nvSpPr>
        <p:spPr>
          <a:xfrm>
            <a:off x="1760483" y="4763258"/>
            <a:ext cx="4572000" cy="1477328"/>
          </a:xfrm>
          <a:prstGeom prst="rect">
            <a:avLst/>
          </a:prstGeom>
        </p:spPr>
        <p:txBody>
          <a:bodyPr>
            <a:spAutoFit/>
          </a:bodyPr>
          <a:lstStyle/>
          <a:p>
            <a:r>
              <a:rPr lang="en-US" dirty="0"/>
              <a:t>Date found: 2007</a:t>
            </a:r>
            <a:br>
              <a:rPr lang="en-US" dirty="0"/>
            </a:br>
            <a:r>
              <a:rPr lang="en-US" dirty="0"/>
              <a:t>Age when found: 29</a:t>
            </a:r>
            <a:br>
              <a:rPr lang="en-US" dirty="0"/>
            </a:br>
            <a:r>
              <a:rPr lang="en-US" dirty="0"/>
              <a:t>Location: Cambodian Jungle</a:t>
            </a:r>
            <a:br>
              <a:rPr lang="en-US" dirty="0"/>
            </a:br>
            <a:r>
              <a:rPr lang="en-US" dirty="0"/>
              <a:t>Years in the wild: 19</a:t>
            </a:r>
            <a:br>
              <a:rPr lang="en-US" dirty="0"/>
            </a:br>
            <a:r>
              <a:rPr lang="en-US" dirty="0"/>
              <a:t>Animals: various animals</a:t>
            </a:r>
            <a:endParaRPr lang="en-GB" dirty="0"/>
          </a:p>
        </p:txBody>
      </p:sp>
    </p:spTree>
    <p:extLst>
      <p:ext uri="{BB962C8B-B14F-4D97-AF65-F5344CB8AC3E}">
        <p14:creationId xmlns:p14="http://schemas.microsoft.com/office/powerpoint/2010/main" val="320632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1295089" y="932058"/>
            <a:ext cx="3855543" cy="646331"/>
          </a:xfrm>
          <a:prstGeom prst="rect">
            <a:avLst/>
          </a:prstGeom>
        </p:spPr>
        <p:txBody>
          <a:bodyPr wrap="none">
            <a:spAutoFit/>
          </a:bodyPr>
          <a:lstStyle/>
          <a:p>
            <a:r>
              <a:rPr lang="en-GB" sz="3600" b="1" dirty="0" smtClean="0">
                <a:latin typeface="Georgia" panose="02040502050405020303" pitchFamily="18" charset="0"/>
              </a:rPr>
              <a:t>Gracie, </a:t>
            </a:r>
            <a:r>
              <a:rPr lang="en-GB" sz="3600" b="1" dirty="0">
                <a:latin typeface="Georgia" panose="02040502050405020303" pitchFamily="18" charset="0"/>
              </a:rPr>
              <a:t>C</a:t>
            </a:r>
            <a:r>
              <a:rPr lang="en-GB" sz="3600" b="1" dirty="0" smtClean="0">
                <a:latin typeface="Georgia" panose="02040502050405020303" pitchFamily="18" charset="0"/>
              </a:rPr>
              <a:t>at Girl</a:t>
            </a:r>
            <a:endParaRPr lang="en-GB" sz="3600" dirty="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9936" y="1333762"/>
            <a:ext cx="6984127" cy="4190476"/>
          </a:xfrm>
          <a:prstGeom prst="rect">
            <a:avLst/>
          </a:prstGeom>
        </p:spPr>
      </p:pic>
      <p:sp>
        <p:nvSpPr>
          <p:cNvPr id="9" name="Multiply 8"/>
          <p:cNvSpPr/>
          <p:nvPr/>
        </p:nvSpPr>
        <p:spPr>
          <a:xfrm>
            <a:off x="1870841" y="1527221"/>
            <a:ext cx="5181600" cy="48473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18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1295089" y="932058"/>
            <a:ext cx="5306261" cy="646331"/>
          </a:xfrm>
          <a:prstGeom prst="rect">
            <a:avLst/>
          </a:prstGeom>
        </p:spPr>
        <p:txBody>
          <a:bodyPr wrap="none">
            <a:spAutoFit/>
          </a:bodyPr>
          <a:lstStyle/>
          <a:p>
            <a:r>
              <a:rPr lang="en-GB" sz="3600" b="1" dirty="0">
                <a:latin typeface="Georgia" panose="02040502050405020303" pitchFamily="18" charset="0"/>
              </a:rPr>
              <a:t>The Russian Bird Boy</a:t>
            </a:r>
            <a:endParaRPr lang="en-GB" sz="3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8470" y="2228328"/>
            <a:ext cx="5312834" cy="3297621"/>
          </a:xfrm>
          <a:prstGeom prst="rect">
            <a:avLst/>
          </a:prstGeom>
        </p:spPr>
      </p:pic>
    </p:spTree>
    <p:extLst>
      <p:ext uri="{BB962C8B-B14F-4D97-AF65-F5344CB8AC3E}">
        <p14:creationId xmlns:p14="http://schemas.microsoft.com/office/powerpoint/2010/main" val="347631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2641819" y="532665"/>
            <a:ext cx="2746265" cy="369332"/>
          </a:xfrm>
          <a:prstGeom prst="rect">
            <a:avLst/>
          </a:prstGeom>
        </p:spPr>
        <p:txBody>
          <a:bodyPr wrap="none">
            <a:spAutoFit/>
          </a:bodyPr>
          <a:lstStyle/>
          <a:p>
            <a:r>
              <a:rPr lang="en-GB" b="1" dirty="0">
                <a:latin typeface="Georgia" panose="02040502050405020303" pitchFamily="18" charset="0"/>
              </a:rPr>
              <a:t>The Russian Bird Boy</a:t>
            </a:r>
            <a:endParaRPr lang="en-GB"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3032" y="901997"/>
            <a:ext cx="4787681" cy="3917919"/>
          </a:xfrm>
          <a:prstGeom prst="rect">
            <a:avLst/>
          </a:prstGeom>
        </p:spPr>
      </p:pic>
      <p:sp>
        <p:nvSpPr>
          <p:cNvPr id="8" name="Rectangle 7"/>
          <p:cNvSpPr/>
          <p:nvPr/>
        </p:nvSpPr>
        <p:spPr>
          <a:xfrm>
            <a:off x="940676" y="4866550"/>
            <a:ext cx="4572000" cy="1477328"/>
          </a:xfrm>
          <a:prstGeom prst="rect">
            <a:avLst/>
          </a:prstGeom>
        </p:spPr>
        <p:txBody>
          <a:bodyPr>
            <a:spAutoFit/>
          </a:bodyPr>
          <a:lstStyle/>
          <a:p>
            <a:r>
              <a:rPr lang="en-US" dirty="0"/>
              <a:t>Date found: 2008</a:t>
            </a:r>
            <a:br>
              <a:rPr lang="en-US" dirty="0"/>
            </a:br>
            <a:r>
              <a:rPr lang="en-US" dirty="0"/>
              <a:t>Age when found: 7</a:t>
            </a:r>
            <a:br>
              <a:rPr lang="en-US" dirty="0"/>
            </a:br>
            <a:r>
              <a:rPr lang="en-US" dirty="0"/>
              <a:t>Location: Volgograd, Russia</a:t>
            </a:r>
            <a:br>
              <a:rPr lang="en-US" dirty="0"/>
            </a:br>
            <a:r>
              <a:rPr lang="en-US" dirty="0"/>
              <a:t>Years in the wild: 7</a:t>
            </a:r>
            <a:br>
              <a:rPr lang="en-US" dirty="0"/>
            </a:br>
            <a:r>
              <a:rPr lang="en-US" dirty="0"/>
              <a:t>Animals: birds</a:t>
            </a:r>
            <a:endParaRPr lang="en-GB" dirty="0"/>
          </a:p>
        </p:txBody>
      </p:sp>
    </p:spTree>
    <p:extLst>
      <p:ext uri="{BB962C8B-B14F-4D97-AF65-F5344CB8AC3E}">
        <p14:creationId xmlns:p14="http://schemas.microsoft.com/office/powerpoint/2010/main" val="41847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742578" y="595726"/>
            <a:ext cx="6298519" cy="646331"/>
          </a:xfrm>
          <a:prstGeom prst="rect">
            <a:avLst/>
          </a:prstGeom>
        </p:spPr>
        <p:txBody>
          <a:bodyPr wrap="none">
            <a:spAutoFit/>
          </a:bodyPr>
          <a:lstStyle/>
          <a:p>
            <a:r>
              <a:rPr lang="en-GB" sz="3600" b="1" dirty="0">
                <a:latin typeface="Georgia" panose="02040502050405020303" pitchFamily="18" charset="0"/>
              </a:rPr>
              <a:t>The </a:t>
            </a:r>
            <a:r>
              <a:rPr lang="en-GB" sz="3600" b="1" dirty="0" smtClean="0">
                <a:latin typeface="Georgia" panose="02040502050405020303" pitchFamily="18" charset="0"/>
              </a:rPr>
              <a:t>Australian Snake Boy</a:t>
            </a:r>
            <a:endParaRPr lang="en-GB" sz="36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3090" y="2120556"/>
            <a:ext cx="4109545" cy="3832722"/>
          </a:xfrm>
          <a:prstGeom prst="rect">
            <a:avLst/>
          </a:prstGeom>
        </p:spPr>
      </p:pic>
      <p:sp>
        <p:nvSpPr>
          <p:cNvPr id="8" name="Multiply 7"/>
          <p:cNvSpPr/>
          <p:nvPr/>
        </p:nvSpPr>
        <p:spPr>
          <a:xfrm>
            <a:off x="1360550" y="1202310"/>
            <a:ext cx="4550979" cy="537332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25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742578" y="595726"/>
            <a:ext cx="5626861" cy="646331"/>
          </a:xfrm>
          <a:prstGeom prst="rect">
            <a:avLst/>
          </a:prstGeom>
        </p:spPr>
        <p:txBody>
          <a:bodyPr wrap="none">
            <a:spAutoFit/>
          </a:bodyPr>
          <a:lstStyle/>
          <a:p>
            <a:r>
              <a:rPr lang="en-GB" sz="3600" b="1" dirty="0">
                <a:latin typeface="Georgia" panose="02040502050405020303" pitchFamily="18" charset="0"/>
              </a:rPr>
              <a:t>The Syrian Gazelle Boy</a:t>
            </a:r>
            <a:endParaRPr lang="en-GB" sz="36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1805" y="1466705"/>
            <a:ext cx="3554911" cy="5015747"/>
          </a:xfrm>
          <a:prstGeom prst="rect">
            <a:avLst/>
          </a:prstGeom>
        </p:spPr>
      </p:pic>
    </p:spTree>
    <p:extLst>
      <p:ext uri="{BB962C8B-B14F-4D97-AF65-F5344CB8AC3E}">
        <p14:creationId xmlns:p14="http://schemas.microsoft.com/office/powerpoint/2010/main" val="168240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7" name="Content Placeholder 6"/>
          <p:cNvSpPr>
            <a:spLocks noGrp="1"/>
          </p:cNvSpPr>
          <p:nvPr>
            <p:ph idx="1"/>
          </p:nvPr>
        </p:nvSpPr>
        <p:spPr>
          <a:xfrm>
            <a:off x="644236" y="2255485"/>
            <a:ext cx="7886700" cy="4004441"/>
          </a:xfrm>
        </p:spPr>
        <p:txBody>
          <a:bodyPr>
            <a:normAutofit/>
          </a:bodyPr>
          <a:lstStyle/>
          <a:p>
            <a:r>
              <a:rPr lang="en-GB" sz="4000" dirty="0" smtClean="0">
                <a:solidFill>
                  <a:srgbClr val="FF0000"/>
                </a:solidFill>
              </a:rPr>
              <a:t>What makes you the same as other people?</a:t>
            </a:r>
          </a:p>
          <a:p>
            <a:r>
              <a:rPr lang="en-GB" sz="4000" dirty="0" smtClean="0">
                <a:solidFill>
                  <a:srgbClr val="FFC000"/>
                </a:solidFill>
              </a:rPr>
              <a:t>What makes you different to others?</a:t>
            </a:r>
          </a:p>
          <a:p>
            <a:r>
              <a:rPr lang="en-GB" sz="4000" dirty="0" smtClean="0">
                <a:solidFill>
                  <a:srgbClr val="00B050"/>
                </a:solidFill>
              </a:rPr>
              <a:t>How do we become who we are?</a:t>
            </a:r>
          </a:p>
        </p:txBody>
      </p:sp>
      <p:sp>
        <p:nvSpPr>
          <p:cNvPr id="8" name="Content Placeholder 6"/>
          <p:cNvSpPr txBox="1">
            <a:spLocks/>
          </p:cNvSpPr>
          <p:nvPr/>
        </p:nvSpPr>
        <p:spPr>
          <a:xfrm>
            <a:off x="723064" y="733123"/>
            <a:ext cx="7886700" cy="1148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4400" dirty="0" smtClean="0"/>
          </a:p>
        </p:txBody>
      </p:sp>
      <p:sp>
        <p:nvSpPr>
          <p:cNvPr id="2" name="TextBox 1"/>
          <p:cNvSpPr txBox="1"/>
          <p:nvPr/>
        </p:nvSpPr>
        <p:spPr>
          <a:xfrm>
            <a:off x="723064" y="358990"/>
            <a:ext cx="7264798" cy="1446550"/>
          </a:xfrm>
          <a:prstGeom prst="rect">
            <a:avLst/>
          </a:prstGeom>
          <a:noFill/>
        </p:spPr>
        <p:txBody>
          <a:bodyPr wrap="square" rtlCol="0">
            <a:spAutoFit/>
          </a:bodyPr>
          <a:lstStyle/>
          <a:p>
            <a:r>
              <a:rPr lang="en-GB" sz="4400" dirty="0" smtClean="0"/>
              <a:t>Think about these questions….</a:t>
            </a:r>
            <a:endParaRPr lang="en-GB" sz="4400" dirty="0"/>
          </a:p>
        </p:txBody>
      </p:sp>
    </p:spTree>
    <p:extLst>
      <p:ext uri="{BB962C8B-B14F-4D97-AF65-F5344CB8AC3E}">
        <p14:creationId xmlns:p14="http://schemas.microsoft.com/office/powerpoint/2010/main" val="1747484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2455764" y="396030"/>
            <a:ext cx="2908168" cy="369332"/>
          </a:xfrm>
          <a:prstGeom prst="rect">
            <a:avLst/>
          </a:prstGeom>
        </p:spPr>
        <p:txBody>
          <a:bodyPr wrap="none">
            <a:spAutoFit/>
          </a:bodyPr>
          <a:lstStyle/>
          <a:p>
            <a:r>
              <a:rPr lang="en-GB" b="1" dirty="0">
                <a:latin typeface="Georgia" panose="02040502050405020303" pitchFamily="18" charset="0"/>
              </a:rPr>
              <a:t>The Syrian Gazelle Boy</a:t>
            </a:r>
            <a:endParaRPr lang="en-GB" dirty="0"/>
          </a:p>
        </p:txBody>
      </p:sp>
      <p:sp>
        <p:nvSpPr>
          <p:cNvPr id="3" name="Rectangle 2"/>
          <p:cNvSpPr/>
          <p:nvPr/>
        </p:nvSpPr>
        <p:spPr>
          <a:xfrm>
            <a:off x="898634" y="4826140"/>
            <a:ext cx="4572000" cy="1477328"/>
          </a:xfrm>
          <a:prstGeom prst="rect">
            <a:avLst/>
          </a:prstGeom>
        </p:spPr>
        <p:txBody>
          <a:bodyPr>
            <a:spAutoFit/>
          </a:bodyPr>
          <a:lstStyle/>
          <a:p>
            <a:r>
              <a:rPr lang="en-US" dirty="0"/>
              <a:t>Date found: 1946</a:t>
            </a:r>
            <a:br>
              <a:rPr lang="en-US" dirty="0"/>
            </a:br>
            <a:r>
              <a:rPr lang="en-US" dirty="0"/>
              <a:t>Age when found: around 10</a:t>
            </a:r>
            <a:br>
              <a:rPr lang="en-US" dirty="0"/>
            </a:br>
            <a:r>
              <a:rPr lang="en-US" dirty="0"/>
              <a:t>Location: Syrian desert</a:t>
            </a:r>
            <a:br>
              <a:rPr lang="en-US" dirty="0"/>
            </a:br>
            <a:r>
              <a:rPr lang="en-US" dirty="0"/>
              <a:t>Years in the wild: 9</a:t>
            </a:r>
            <a:br>
              <a:rPr lang="en-US" dirty="0"/>
            </a:br>
            <a:r>
              <a:rPr lang="en-US" dirty="0"/>
              <a:t>Animals: gazelles</a:t>
            </a:r>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1634" y="901996"/>
            <a:ext cx="3437866" cy="3691730"/>
          </a:xfrm>
          <a:prstGeom prst="rect">
            <a:avLst/>
          </a:prstGeom>
        </p:spPr>
      </p:pic>
    </p:spTree>
    <p:extLst>
      <p:ext uri="{BB962C8B-B14F-4D97-AF65-F5344CB8AC3E}">
        <p14:creationId xmlns:p14="http://schemas.microsoft.com/office/powerpoint/2010/main" val="349708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1665890" y="310084"/>
            <a:ext cx="4572000" cy="1754326"/>
          </a:xfrm>
          <a:prstGeom prst="rect">
            <a:avLst/>
          </a:prstGeom>
        </p:spPr>
        <p:txBody>
          <a:bodyPr>
            <a:spAutoFit/>
          </a:bodyPr>
          <a:lstStyle/>
          <a:p>
            <a:r>
              <a:rPr lang="en-US" sz="3600" b="1" dirty="0" err="1">
                <a:latin typeface="Georgia" panose="02040502050405020303" pitchFamily="18" charset="0"/>
              </a:rPr>
              <a:t>Oxana</a:t>
            </a:r>
            <a:r>
              <a:rPr lang="en-US" sz="3600" b="1" dirty="0">
                <a:latin typeface="Georgia" panose="02040502050405020303" pitchFamily="18" charset="0"/>
              </a:rPr>
              <a:t> Malaya, The Ukrainian Dog Girl</a:t>
            </a:r>
            <a:endParaRPr lang="en-GB" sz="3600"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16911" y="2518870"/>
            <a:ext cx="2943225" cy="3333750"/>
          </a:xfrm>
          <a:prstGeom prst="rect">
            <a:avLst/>
          </a:prstGeom>
        </p:spPr>
      </p:pic>
    </p:spTree>
    <p:extLst>
      <p:ext uri="{BB962C8B-B14F-4D97-AF65-F5344CB8AC3E}">
        <p14:creationId xmlns:p14="http://schemas.microsoft.com/office/powerpoint/2010/main" val="306185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1665890" y="310084"/>
            <a:ext cx="4572000" cy="646331"/>
          </a:xfrm>
          <a:prstGeom prst="rect">
            <a:avLst/>
          </a:prstGeom>
        </p:spPr>
        <p:txBody>
          <a:bodyPr>
            <a:spAutoFit/>
          </a:bodyPr>
          <a:lstStyle/>
          <a:p>
            <a:r>
              <a:rPr lang="en-US" b="1" dirty="0" err="1">
                <a:latin typeface="Georgia" panose="02040502050405020303" pitchFamily="18" charset="0"/>
              </a:rPr>
              <a:t>Oxana</a:t>
            </a:r>
            <a:r>
              <a:rPr lang="en-US" b="1" dirty="0">
                <a:latin typeface="Georgia" panose="02040502050405020303" pitchFamily="18" charset="0"/>
              </a:rPr>
              <a:t> Malaya, The Ukrainian Dog Girl</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3710" y="1158395"/>
            <a:ext cx="4675790" cy="3047056"/>
          </a:xfrm>
          <a:prstGeom prst="rect">
            <a:avLst/>
          </a:prstGeom>
        </p:spPr>
      </p:pic>
      <p:sp>
        <p:nvSpPr>
          <p:cNvPr id="6" name="Rectangle 5"/>
          <p:cNvSpPr/>
          <p:nvPr/>
        </p:nvSpPr>
        <p:spPr>
          <a:xfrm>
            <a:off x="1129862" y="4407431"/>
            <a:ext cx="4572000" cy="1477328"/>
          </a:xfrm>
          <a:prstGeom prst="rect">
            <a:avLst/>
          </a:prstGeom>
        </p:spPr>
        <p:txBody>
          <a:bodyPr>
            <a:spAutoFit/>
          </a:bodyPr>
          <a:lstStyle/>
          <a:p>
            <a:r>
              <a:rPr lang="en-US" dirty="0"/>
              <a:t>Date found: 1991</a:t>
            </a:r>
            <a:br>
              <a:rPr lang="en-US" dirty="0"/>
            </a:br>
            <a:r>
              <a:rPr lang="en-US" dirty="0"/>
              <a:t>Age when found: 8</a:t>
            </a:r>
            <a:br>
              <a:rPr lang="en-US" dirty="0"/>
            </a:br>
            <a:r>
              <a:rPr lang="en-US" dirty="0"/>
              <a:t>Location: </a:t>
            </a:r>
            <a:r>
              <a:rPr lang="en-US" dirty="0" err="1"/>
              <a:t>Blagoveshchenka</a:t>
            </a:r>
            <a:r>
              <a:rPr lang="en-US" dirty="0"/>
              <a:t>, Ukraine</a:t>
            </a:r>
            <a:br>
              <a:rPr lang="en-US" dirty="0"/>
            </a:br>
            <a:r>
              <a:rPr lang="en-US" dirty="0"/>
              <a:t>Years in the wild: 5</a:t>
            </a:r>
            <a:br>
              <a:rPr lang="en-US" dirty="0"/>
            </a:br>
            <a:r>
              <a:rPr lang="en-US" dirty="0"/>
              <a:t>Animals: dogs</a:t>
            </a:r>
            <a:endParaRPr lang="en-GB" dirty="0"/>
          </a:p>
        </p:txBody>
      </p:sp>
    </p:spTree>
    <p:extLst>
      <p:ext uri="{BB962C8B-B14F-4D97-AF65-F5344CB8AC3E}">
        <p14:creationId xmlns:p14="http://schemas.microsoft.com/office/powerpoint/2010/main" val="408147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8101" y="2620580"/>
            <a:ext cx="6201105" cy="3265915"/>
          </a:xfrm>
          <a:prstGeom prst="rect">
            <a:avLst/>
          </a:prstGeom>
        </p:spPr>
      </p:pic>
      <p:pic>
        <p:nvPicPr>
          <p:cNvPr id="4" name="Picture 3" descr="Description: LH_Page 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sp>
        <p:nvSpPr>
          <p:cNvPr id="6" name="Rectangle 5"/>
          <p:cNvSpPr/>
          <p:nvPr/>
        </p:nvSpPr>
        <p:spPr>
          <a:xfrm>
            <a:off x="1294504" y="973697"/>
            <a:ext cx="3523722" cy="1200329"/>
          </a:xfrm>
          <a:prstGeom prst="rect">
            <a:avLst/>
          </a:prstGeom>
        </p:spPr>
        <p:txBody>
          <a:bodyPr wrap="none">
            <a:spAutoFit/>
          </a:bodyPr>
          <a:lstStyle/>
          <a:p>
            <a:r>
              <a:rPr lang="en-GB" sz="3600" b="1" dirty="0">
                <a:latin typeface="Georgia" panose="02040502050405020303" pitchFamily="18" charset="0"/>
              </a:rPr>
              <a:t>The </a:t>
            </a:r>
            <a:r>
              <a:rPr lang="en-GB" sz="3600" b="1" dirty="0" smtClean="0">
                <a:latin typeface="Georgia" panose="02040502050405020303" pitchFamily="18" charset="0"/>
              </a:rPr>
              <a:t>American</a:t>
            </a:r>
          </a:p>
          <a:p>
            <a:r>
              <a:rPr lang="en-GB" sz="3600" b="1" dirty="0" smtClean="0">
                <a:latin typeface="Georgia" panose="02040502050405020303" pitchFamily="18" charset="0"/>
              </a:rPr>
              <a:t> Dragon </a:t>
            </a:r>
            <a:r>
              <a:rPr lang="en-GB" sz="3600" b="1" dirty="0">
                <a:latin typeface="Georgia" panose="02040502050405020303" pitchFamily="18" charset="0"/>
              </a:rPr>
              <a:t>Boy</a:t>
            </a:r>
            <a:endParaRPr lang="en-GB" sz="3600" dirty="0"/>
          </a:p>
        </p:txBody>
      </p:sp>
      <p:sp>
        <p:nvSpPr>
          <p:cNvPr id="3" name="Multiply 2"/>
          <p:cNvSpPr/>
          <p:nvPr/>
        </p:nvSpPr>
        <p:spPr>
          <a:xfrm>
            <a:off x="939730" y="1466705"/>
            <a:ext cx="6579476" cy="54233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27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37007"/>
            <a:ext cx="2614500" cy="2945081"/>
          </a:xfrm>
          <a:prstGeom prst="rect">
            <a:avLst/>
          </a:prstGeom>
          <a:noFill/>
        </p:spPr>
      </p:pic>
      <p:sp>
        <p:nvSpPr>
          <p:cNvPr id="2" name="Title 1"/>
          <p:cNvSpPr>
            <a:spLocks noGrp="1"/>
          </p:cNvSpPr>
          <p:nvPr>
            <p:ph type="title"/>
          </p:nvPr>
        </p:nvSpPr>
        <p:spPr>
          <a:xfrm>
            <a:off x="628650" y="173496"/>
            <a:ext cx="7886700" cy="1325563"/>
          </a:xfrm>
        </p:spPr>
        <p:txBody>
          <a:bodyPr/>
          <a:lstStyle/>
          <a:p>
            <a:r>
              <a:rPr lang="en-GB" dirty="0" err="1" smtClean="0"/>
              <a:t>Nuture</a:t>
            </a:r>
            <a:endParaRPr lang="en-GB" dirty="0"/>
          </a:p>
        </p:txBody>
      </p:sp>
      <p:sp>
        <p:nvSpPr>
          <p:cNvPr id="3" name="Content Placeholder 2"/>
          <p:cNvSpPr>
            <a:spLocks noGrp="1"/>
          </p:cNvSpPr>
          <p:nvPr>
            <p:ph idx="1"/>
          </p:nvPr>
        </p:nvSpPr>
        <p:spPr>
          <a:xfrm>
            <a:off x="628650" y="1171173"/>
            <a:ext cx="7886700" cy="4850967"/>
          </a:xfrm>
        </p:spPr>
        <p:txBody>
          <a:bodyPr>
            <a:normAutofit/>
          </a:bodyPr>
          <a:lstStyle/>
          <a:p>
            <a:r>
              <a:rPr lang="en-GB" dirty="0" smtClean="0"/>
              <a:t>The way we are brought up can make us who we are.</a:t>
            </a:r>
          </a:p>
          <a:p>
            <a:r>
              <a:rPr lang="en-GB" dirty="0" smtClean="0"/>
              <a:t>If children are raised by animals they will act like an animal.</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r>
              <a:rPr lang="en-GB" dirty="0" smtClean="0">
                <a:solidFill>
                  <a:schemeClr val="accent6">
                    <a:lumMod val="75000"/>
                  </a:schemeClr>
                </a:solidFill>
              </a:rPr>
              <a:t>What if a child wasn’t raised by anyone or anything?</a:t>
            </a:r>
          </a:p>
          <a:p>
            <a:pPr marL="0" indent="0">
              <a:buNone/>
            </a:pPr>
            <a:endParaRPr lang="en-GB" dirty="0"/>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34961" y="2460437"/>
            <a:ext cx="3905250" cy="2600325"/>
          </a:xfrm>
          <a:prstGeom prst="rect">
            <a:avLst/>
          </a:prstGeom>
        </p:spPr>
      </p:pic>
    </p:spTree>
    <p:extLst>
      <p:ext uri="{BB962C8B-B14F-4D97-AF65-F5344CB8AC3E}">
        <p14:creationId xmlns:p14="http://schemas.microsoft.com/office/powerpoint/2010/main" val="3121477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Genie</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06336" y="1466705"/>
            <a:ext cx="4762500" cy="3638550"/>
          </a:xfrm>
        </p:spPr>
      </p:pic>
      <p:pic>
        <p:nvPicPr>
          <p:cNvPr id="4" name="Picture 3" descr="Description: LH_Page 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3" name="TextBox 2"/>
          <p:cNvSpPr txBox="1"/>
          <p:nvPr/>
        </p:nvSpPr>
        <p:spPr>
          <a:xfrm>
            <a:off x="761820" y="5281959"/>
            <a:ext cx="8058987" cy="1077218"/>
          </a:xfrm>
          <a:prstGeom prst="rect">
            <a:avLst/>
          </a:prstGeom>
          <a:noFill/>
        </p:spPr>
        <p:txBody>
          <a:bodyPr wrap="square" rtlCol="0">
            <a:spAutoFit/>
          </a:bodyPr>
          <a:lstStyle/>
          <a:p>
            <a:pPr algn="ctr"/>
            <a:r>
              <a:rPr lang="en-GB" sz="3200" b="1" dirty="0" smtClean="0"/>
              <a:t>Read the case of Genie on the next slide..  How does this make you feel?</a:t>
            </a:r>
            <a:endParaRPr lang="en-GB" sz="3200" b="1" dirty="0"/>
          </a:p>
        </p:txBody>
      </p:sp>
    </p:spTree>
    <p:extLst>
      <p:ext uri="{BB962C8B-B14F-4D97-AF65-F5344CB8AC3E}">
        <p14:creationId xmlns:p14="http://schemas.microsoft.com/office/powerpoint/2010/main" val="2575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sp>
        <p:nvSpPr>
          <p:cNvPr id="2" name="Title 1"/>
          <p:cNvSpPr>
            <a:spLocks noGrp="1"/>
          </p:cNvSpPr>
          <p:nvPr>
            <p:ph type="title"/>
          </p:nvPr>
        </p:nvSpPr>
        <p:spPr>
          <a:xfrm>
            <a:off x="644236" y="2276464"/>
            <a:ext cx="7886700" cy="4008722"/>
          </a:xfrm>
        </p:spPr>
        <p:txBody>
          <a:bodyPr>
            <a:normAutofit/>
          </a:bodyPr>
          <a:lstStyle/>
          <a:p>
            <a:r>
              <a:rPr lang="en-GB" sz="1800" b="1" dirty="0" smtClean="0"/>
              <a:t>Genie was found by a social worker in 1970 in Los Angeles when she was 13 years old.  </a:t>
            </a:r>
            <a:br>
              <a:rPr lang="en-GB" sz="1800" b="1" dirty="0" smtClean="0"/>
            </a:br>
            <a:r>
              <a:rPr lang="en-GB" sz="1800" b="1" dirty="0"/>
              <a:t/>
            </a:r>
            <a:br>
              <a:rPr lang="en-GB" sz="1800" b="1" dirty="0"/>
            </a:br>
            <a:r>
              <a:rPr lang="en-GB" sz="1800" b="1" dirty="0" smtClean="0"/>
              <a:t>She had spent all of her life locked in a small room in her house, by her father.  A lot of the time she was strapped naked to a potty chair.</a:t>
            </a:r>
            <a:br>
              <a:rPr lang="en-GB" sz="1800" b="1" dirty="0" smtClean="0"/>
            </a:br>
            <a:r>
              <a:rPr lang="en-GB" sz="1800" b="1" dirty="0"/>
              <a:t/>
            </a:r>
            <a:br>
              <a:rPr lang="en-GB" sz="1800" b="1" dirty="0"/>
            </a:br>
            <a:r>
              <a:rPr lang="en-GB" sz="1800" b="1" dirty="0" smtClean="0"/>
              <a:t>Both of her parents were charged with abuse.  </a:t>
            </a:r>
            <a:br>
              <a:rPr lang="en-GB" sz="1800" b="1" dirty="0" smtClean="0"/>
            </a:br>
            <a:r>
              <a:rPr lang="en-GB" sz="1800" b="1" dirty="0"/>
              <a:t/>
            </a:r>
            <a:br>
              <a:rPr lang="en-GB" sz="1800" b="1" dirty="0"/>
            </a:br>
            <a:r>
              <a:rPr lang="en-GB" sz="1800" b="1" dirty="0" smtClean="0"/>
              <a:t>Psychologists tried to help Genie to learn, because she could not walk or talk.</a:t>
            </a:r>
            <a:br>
              <a:rPr lang="en-GB" sz="1800" b="1" dirty="0" smtClean="0"/>
            </a:br>
            <a:r>
              <a:rPr lang="en-GB" sz="1800" b="1" dirty="0"/>
              <a:t/>
            </a:r>
            <a:br>
              <a:rPr lang="en-GB" sz="1800" b="1" dirty="0"/>
            </a:br>
            <a:r>
              <a:rPr lang="en-GB" sz="1800" b="1" dirty="0" smtClean="0"/>
              <a:t>They found that they could teach her words, but that she couldn’t learn to talk in sentences.  It seems that she missed an important part of her childhood, which is the only time we can learn to do things like form sentences.</a:t>
            </a:r>
            <a:br>
              <a:rPr lang="en-GB" sz="1800" b="1" dirty="0" smtClean="0"/>
            </a:br>
            <a:r>
              <a:rPr lang="en-GB" sz="1800" b="1" dirty="0"/>
              <a:t/>
            </a:r>
            <a:br>
              <a:rPr lang="en-GB" sz="1800" b="1" dirty="0"/>
            </a:br>
            <a:endParaRPr lang="en-GB" sz="1800" b="1"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13614" y="325241"/>
            <a:ext cx="1787236" cy="1365448"/>
          </a:xfrm>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Tree>
    <p:extLst>
      <p:ext uri="{BB962C8B-B14F-4D97-AF65-F5344CB8AC3E}">
        <p14:creationId xmlns:p14="http://schemas.microsoft.com/office/powerpoint/2010/main" val="2008945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37007"/>
            <a:ext cx="2614500" cy="2945081"/>
          </a:xfrm>
          <a:prstGeom prst="rect">
            <a:avLst/>
          </a:prstGeom>
          <a:noFill/>
        </p:spPr>
      </p:pic>
      <p:sp>
        <p:nvSpPr>
          <p:cNvPr id="2" name="Title 1"/>
          <p:cNvSpPr>
            <a:spLocks noGrp="1"/>
          </p:cNvSpPr>
          <p:nvPr>
            <p:ph type="title"/>
          </p:nvPr>
        </p:nvSpPr>
        <p:spPr>
          <a:xfrm>
            <a:off x="628650" y="173496"/>
            <a:ext cx="7886700" cy="1325563"/>
          </a:xfrm>
        </p:spPr>
        <p:txBody>
          <a:bodyPr/>
          <a:lstStyle/>
          <a:p>
            <a:r>
              <a:rPr lang="en-GB" dirty="0" err="1" smtClean="0"/>
              <a:t>Nuture</a:t>
            </a:r>
            <a:endParaRPr lang="en-GB" dirty="0"/>
          </a:p>
        </p:txBody>
      </p:sp>
      <p:sp>
        <p:nvSpPr>
          <p:cNvPr id="3" name="Content Placeholder 2"/>
          <p:cNvSpPr>
            <a:spLocks noGrp="1"/>
          </p:cNvSpPr>
          <p:nvPr>
            <p:ph idx="1"/>
          </p:nvPr>
        </p:nvSpPr>
        <p:spPr>
          <a:xfrm>
            <a:off x="628650" y="1171173"/>
            <a:ext cx="7886700" cy="4850967"/>
          </a:xfrm>
        </p:spPr>
        <p:txBody>
          <a:bodyPr>
            <a:normAutofit lnSpcReduction="10000"/>
          </a:bodyPr>
          <a:lstStyle/>
          <a:p>
            <a:r>
              <a:rPr lang="en-GB" dirty="0" smtClean="0"/>
              <a:t>How we are brought up is called our socialisation.</a:t>
            </a:r>
          </a:p>
          <a:p>
            <a:r>
              <a:rPr lang="en-GB" dirty="0" smtClean="0"/>
              <a:t>Part of our learning comes from imitating others.</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r>
              <a:rPr lang="en-GB" dirty="0" smtClean="0">
                <a:solidFill>
                  <a:schemeClr val="accent6">
                    <a:lumMod val="75000"/>
                  </a:schemeClr>
                </a:solidFill>
              </a:rPr>
              <a:t>In what ways might you imitate your friends?</a:t>
            </a:r>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461" y="2241762"/>
            <a:ext cx="4324569" cy="2885105"/>
          </a:xfrm>
          <a:prstGeom prst="rect">
            <a:avLst/>
          </a:prstGeom>
        </p:spPr>
      </p:pic>
    </p:spTree>
    <p:extLst>
      <p:ext uri="{BB962C8B-B14F-4D97-AF65-F5344CB8AC3E}">
        <p14:creationId xmlns:p14="http://schemas.microsoft.com/office/powerpoint/2010/main" val="1726728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37007"/>
            <a:ext cx="2614500" cy="2945081"/>
          </a:xfrm>
          <a:prstGeom prst="rect">
            <a:avLst/>
          </a:prstGeom>
          <a:noFill/>
        </p:spPr>
      </p:pic>
      <p:sp>
        <p:nvSpPr>
          <p:cNvPr id="2" name="Title 1"/>
          <p:cNvSpPr>
            <a:spLocks noGrp="1"/>
          </p:cNvSpPr>
          <p:nvPr>
            <p:ph type="title"/>
          </p:nvPr>
        </p:nvSpPr>
        <p:spPr>
          <a:xfrm>
            <a:off x="628650" y="173496"/>
            <a:ext cx="7886700" cy="1325563"/>
          </a:xfrm>
        </p:spPr>
        <p:txBody>
          <a:bodyPr/>
          <a:lstStyle/>
          <a:p>
            <a:r>
              <a:rPr lang="en-GB" dirty="0" err="1" smtClean="0"/>
              <a:t>Nuture</a:t>
            </a:r>
            <a:endParaRPr lang="en-GB" dirty="0"/>
          </a:p>
        </p:txBody>
      </p:sp>
      <p:sp>
        <p:nvSpPr>
          <p:cNvPr id="3" name="Content Placeholder 2"/>
          <p:cNvSpPr>
            <a:spLocks noGrp="1"/>
          </p:cNvSpPr>
          <p:nvPr>
            <p:ph idx="1"/>
          </p:nvPr>
        </p:nvSpPr>
        <p:spPr>
          <a:xfrm>
            <a:off x="644236" y="1234924"/>
            <a:ext cx="7886700" cy="4850967"/>
          </a:xfrm>
        </p:spPr>
        <p:txBody>
          <a:bodyPr>
            <a:normAutofit/>
          </a:bodyPr>
          <a:lstStyle/>
          <a:p>
            <a:r>
              <a:rPr lang="en-GB" dirty="0" smtClean="0"/>
              <a:t>We learn lots from the other people around us.</a:t>
            </a:r>
          </a:p>
          <a:p>
            <a:r>
              <a:rPr lang="en-GB" dirty="0" smtClean="0"/>
              <a:t>Until we are about 4 or 5 the main people to teach us are our family.</a:t>
            </a:r>
          </a:p>
          <a:p>
            <a:endParaRPr lang="en-GB" dirty="0"/>
          </a:p>
          <a:p>
            <a:endParaRPr lang="en-GB" dirty="0" smtClean="0"/>
          </a:p>
          <a:p>
            <a:endParaRPr lang="en-GB" dirty="0"/>
          </a:p>
          <a:p>
            <a:pPr marL="0" indent="0">
              <a:buNone/>
            </a:pPr>
            <a:endParaRPr lang="en-GB" dirty="0" smtClean="0"/>
          </a:p>
          <a:p>
            <a:endParaRPr lang="en-GB" dirty="0" smtClean="0"/>
          </a:p>
          <a:p>
            <a:r>
              <a:rPr lang="en-GB" dirty="0" smtClean="0">
                <a:solidFill>
                  <a:schemeClr val="accent6">
                    <a:lumMod val="75000"/>
                  </a:schemeClr>
                </a:solidFill>
              </a:rPr>
              <a:t>What do we do at age 4 or 5 that then might affect who we learn from?</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5435" y="2560487"/>
            <a:ext cx="5065986" cy="2672836"/>
          </a:xfrm>
          <a:prstGeom prst="rect">
            <a:avLst/>
          </a:prstGeom>
        </p:spPr>
      </p:pic>
    </p:spTree>
    <p:extLst>
      <p:ext uri="{BB962C8B-B14F-4D97-AF65-F5344CB8AC3E}">
        <p14:creationId xmlns:p14="http://schemas.microsoft.com/office/powerpoint/2010/main" val="1803720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37007"/>
            <a:ext cx="2614500" cy="2945081"/>
          </a:xfrm>
          <a:prstGeom prst="rect">
            <a:avLst/>
          </a:prstGeom>
          <a:noFill/>
        </p:spPr>
      </p:pic>
      <p:sp>
        <p:nvSpPr>
          <p:cNvPr id="2" name="Title 1"/>
          <p:cNvSpPr>
            <a:spLocks noGrp="1"/>
          </p:cNvSpPr>
          <p:nvPr>
            <p:ph type="title"/>
          </p:nvPr>
        </p:nvSpPr>
        <p:spPr>
          <a:xfrm>
            <a:off x="628650" y="173496"/>
            <a:ext cx="7886700" cy="1325563"/>
          </a:xfrm>
        </p:spPr>
        <p:txBody>
          <a:bodyPr/>
          <a:lstStyle/>
          <a:p>
            <a:r>
              <a:rPr lang="en-GB" dirty="0" err="1" smtClean="0"/>
              <a:t>Nuture</a:t>
            </a:r>
            <a:endParaRPr lang="en-GB" dirty="0"/>
          </a:p>
        </p:txBody>
      </p:sp>
      <p:sp>
        <p:nvSpPr>
          <p:cNvPr id="3" name="Content Placeholder 2"/>
          <p:cNvSpPr>
            <a:spLocks noGrp="1"/>
          </p:cNvSpPr>
          <p:nvPr>
            <p:ph idx="1"/>
          </p:nvPr>
        </p:nvSpPr>
        <p:spPr>
          <a:xfrm>
            <a:off x="644236" y="1234924"/>
            <a:ext cx="7886700" cy="4850967"/>
          </a:xfrm>
        </p:spPr>
        <p:txBody>
          <a:bodyPr>
            <a:normAutofit/>
          </a:bodyPr>
          <a:lstStyle/>
          <a:p>
            <a:r>
              <a:rPr lang="en-GB" dirty="0" smtClean="0"/>
              <a:t>So the children we looked at who were socialised by animals, behaved like animals.</a:t>
            </a:r>
          </a:p>
          <a:p>
            <a:r>
              <a:rPr lang="en-GB" dirty="0" smtClean="0"/>
              <a:t>Genie had no socialisation, so did not know how humans behaved.</a:t>
            </a:r>
            <a:endParaRPr lang="en-GB" dirty="0"/>
          </a:p>
          <a:p>
            <a:endParaRPr lang="en-GB" dirty="0" smtClean="0"/>
          </a:p>
          <a:p>
            <a:pPr marL="0" indent="0">
              <a:buNone/>
            </a:pPr>
            <a:r>
              <a:rPr lang="en-GB" dirty="0" smtClean="0">
                <a:solidFill>
                  <a:srgbClr val="0070C0"/>
                </a:solidFill>
              </a:rPr>
              <a:t>But other than nurture, what else can make us act the way we do?  Could it be to do with what nature gave us?  Our instincts?  Do we sometimes act how we do, because we just know that’s what we should do?</a:t>
            </a:r>
          </a:p>
          <a:p>
            <a:pPr marL="0" indent="0">
              <a:buNone/>
            </a:pPr>
            <a:r>
              <a:rPr lang="en-GB" dirty="0" smtClean="0">
                <a:solidFill>
                  <a:srgbClr val="0070C0"/>
                </a:solidFill>
              </a:rPr>
              <a:t>Let’s look at some examples….</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Tree>
    <p:extLst>
      <p:ext uri="{BB962C8B-B14F-4D97-AF65-F5344CB8AC3E}">
        <p14:creationId xmlns:p14="http://schemas.microsoft.com/office/powerpoint/2010/main" val="6344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1026" name="Picture 2" descr="http://static5.businessinsider.com/image/570c6b6752bcd029008bc0b2-2028-1014/jungle%20book%20ligh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52" y="1333434"/>
            <a:ext cx="8208579" cy="41042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escription: LH_Page 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sp>
        <p:nvSpPr>
          <p:cNvPr id="2" name="Rectangle 1"/>
          <p:cNvSpPr/>
          <p:nvPr/>
        </p:nvSpPr>
        <p:spPr>
          <a:xfrm>
            <a:off x="259773" y="5323381"/>
            <a:ext cx="8014138" cy="1277914"/>
          </a:xfrm>
          <a:prstGeom prst="rect">
            <a:avLst/>
          </a:prstGeom>
        </p:spPr>
        <p:txBody>
          <a:bodyPr wrap="square">
            <a:spAutoFit/>
          </a:bodyPr>
          <a:lstStyle/>
          <a:p>
            <a:pPr marL="457200" algn="ctr">
              <a:lnSpc>
                <a:spcPct val="107000"/>
              </a:lnSpc>
              <a:spcAft>
                <a:spcPts val="800"/>
              </a:spcAft>
            </a:pPr>
            <a:r>
              <a:rPr lang="en-GB" sz="3600" dirty="0">
                <a:solidFill>
                  <a:schemeClr val="accent4"/>
                </a:solidFill>
                <a:latin typeface="Candara" panose="020E0502030303020204" pitchFamily="34" charset="0"/>
                <a:ea typeface="Calibri" panose="020F0502020204030204" pitchFamily="34" charset="0"/>
                <a:cs typeface="Times New Roman" panose="02020603050405020304" pitchFamily="18" charset="0"/>
              </a:rPr>
              <a:t>How does Mowgli act </a:t>
            </a:r>
            <a:r>
              <a:rPr lang="en-GB" sz="3600" dirty="0" smtClean="0">
                <a:solidFill>
                  <a:schemeClr val="accent4"/>
                </a:solidFill>
                <a:latin typeface="Candara" panose="020E0502030303020204" pitchFamily="34" charset="0"/>
                <a:ea typeface="Calibri" panose="020F0502020204030204" pitchFamily="34" charset="0"/>
                <a:cs typeface="Times New Roman" panose="02020603050405020304" pitchFamily="18" charset="0"/>
              </a:rPr>
              <a:t>differently </a:t>
            </a:r>
            <a:r>
              <a:rPr lang="en-GB" sz="3600" dirty="0">
                <a:solidFill>
                  <a:schemeClr val="accent4"/>
                </a:solidFill>
                <a:latin typeface="Candara" panose="020E0502030303020204" pitchFamily="34" charset="0"/>
                <a:ea typeface="Calibri" panose="020F0502020204030204" pitchFamily="34" charset="0"/>
                <a:cs typeface="Times New Roman" panose="02020603050405020304" pitchFamily="18" charset="0"/>
              </a:rPr>
              <a:t>to other children?</a:t>
            </a:r>
            <a:endParaRPr lang="en-GB" sz="3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96203" y="978661"/>
            <a:ext cx="5260428" cy="369332"/>
          </a:xfrm>
          <a:prstGeom prst="rect">
            <a:avLst/>
          </a:prstGeom>
        </p:spPr>
        <p:txBody>
          <a:bodyPr wrap="square">
            <a:spAutoFit/>
          </a:bodyPr>
          <a:lstStyle/>
          <a:p>
            <a:r>
              <a:rPr lang="en-GB" dirty="0">
                <a:hlinkClick r:id="rId5"/>
              </a:rPr>
              <a:t>https://</a:t>
            </a:r>
            <a:r>
              <a:rPr lang="en-GB" dirty="0" smtClean="0">
                <a:hlinkClick r:id="rId5"/>
              </a:rPr>
              <a:t>www.youtube.com/watch?v=5mkm22yO-bs</a:t>
            </a:r>
            <a:r>
              <a:rPr lang="en-GB" dirty="0" smtClean="0"/>
              <a:t> </a:t>
            </a:r>
            <a:endParaRPr lang="en-GB" dirty="0"/>
          </a:p>
        </p:txBody>
      </p:sp>
      <p:sp>
        <p:nvSpPr>
          <p:cNvPr id="8" name="Rectangle 7"/>
          <p:cNvSpPr/>
          <p:nvPr/>
        </p:nvSpPr>
        <p:spPr>
          <a:xfrm>
            <a:off x="-367862" y="235276"/>
            <a:ext cx="8014138" cy="658835"/>
          </a:xfrm>
          <a:prstGeom prst="rect">
            <a:avLst/>
          </a:prstGeom>
        </p:spPr>
        <p:txBody>
          <a:bodyPr wrap="square">
            <a:spAutoFit/>
          </a:bodyPr>
          <a:lstStyle/>
          <a:p>
            <a:pPr marL="457200" algn="ctr">
              <a:lnSpc>
                <a:spcPct val="107000"/>
              </a:lnSpc>
              <a:spcAft>
                <a:spcPts val="800"/>
              </a:spcAft>
            </a:pPr>
            <a:r>
              <a:rPr lang="en-GB" sz="3600" dirty="0" smtClean="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Do you know the Jungle Book story?</a:t>
            </a:r>
            <a:endParaRPr lang="en-GB" sz="3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99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7" name="Content Placeholder 6"/>
          <p:cNvSpPr>
            <a:spLocks noGrp="1"/>
          </p:cNvSpPr>
          <p:nvPr>
            <p:ph idx="1"/>
          </p:nvPr>
        </p:nvSpPr>
        <p:spPr>
          <a:xfrm>
            <a:off x="628650" y="3195926"/>
            <a:ext cx="7886700" cy="3123467"/>
          </a:xfrm>
        </p:spPr>
        <p:txBody>
          <a:bodyPr/>
          <a:lstStyle/>
          <a:p>
            <a:r>
              <a:rPr lang="en-GB" dirty="0" smtClean="0"/>
              <a:t>Bird building nest</a:t>
            </a:r>
          </a:p>
          <a:p>
            <a:r>
              <a:rPr lang="en-GB" dirty="0" smtClean="0"/>
              <a:t>Spider spinning web</a:t>
            </a:r>
          </a:p>
          <a:p>
            <a:r>
              <a:rPr lang="en-GB" dirty="0" smtClean="0"/>
              <a:t>Turtles returning to the sea when they hatch</a:t>
            </a:r>
          </a:p>
          <a:p>
            <a:r>
              <a:rPr lang="en-GB" dirty="0" smtClean="0"/>
              <a:t>Ducklings follow their mother.  This is called imprinting</a:t>
            </a:r>
          </a:p>
          <a:p>
            <a:r>
              <a:rPr lang="en-GB" dirty="0" smtClean="0"/>
              <a:t>Birds migrating</a:t>
            </a:r>
          </a:p>
          <a:p>
            <a:endParaRPr lang="en-GB" dirty="0" smtClean="0"/>
          </a:p>
          <a:p>
            <a:endParaRPr lang="en-GB" dirty="0"/>
          </a:p>
        </p:txBody>
      </p:sp>
      <p:sp>
        <p:nvSpPr>
          <p:cNvPr id="8" name="Title 7"/>
          <p:cNvSpPr>
            <a:spLocks noGrp="1"/>
          </p:cNvSpPr>
          <p:nvPr>
            <p:ph type="title"/>
          </p:nvPr>
        </p:nvSpPr>
        <p:spPr>
          <a:xfrm>
            <a:off x="644236" y="1177863"/>
            <a:ext cx="7886700" cy="1325563"/>
          </a:xfrm>
        </p:spPr>
        <p:txBody>
          <a:bodyPr>
            <a:normAutofit/>
          </a:bodyPr>
          <a:lstStyle/>
          <a:p>
            <a:r>
              <a:rPr lang="en-GB" sz="3600" dirty="0" smtClean="0"/>
              <a:t>Instinct</a:t>
            </a:r>
            <a:endParaRPr lang="en-GB" sz="3600" dirty="0"/>
          </a:p>
        </p:txBody>
      </p:sp>
      <p:sp>
        <p:nvSpPr>
          <p:cNvPr id="9" name="Title 1"/>
          <p:cNvSpPr txBox="1">
            <a:spLocks/>
          </p:cNvSpPr>
          <p:nvPr/>
        </p:nvSpPr>
        <p:spPr>
          <a:xfrm>
            <a:off x="628650" y="1734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Nature</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798" y="376570"/>
            <a:ext cx="4776952" cy="2691016"/>
          </a:xfrm>
          <a:prstGeom prst="rect">
            <a:avLst/>
          </a:prstGeom>
        </p:spPr>
      </p:pic>
      <p:pic>
        <p:nvPicPr>
          <p:cNvPr id="4" name="Picture 3" descr="Description: LH_Page 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spTree>
    <p:extLst>
      <p:ext uri="{BB962C8B-B14F-4D97-AF65-F5344CB8AC3E}">
        <p14:creationId xmlns:p14="http://schemas.microsoft.com/office/powerpoint/2010/main" val="2982626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8" name="Title 7"/>
          <p:cNvSpPr>
            <a:spLocks noGrp="1"/>
          </p:cNvSpPr>
          <p:nvPr>
            <p:ph type="title"/>
          </p:nvPr>
        </p:nvSpPr>
        <p:spPr>
          <a:xfrm>
            <a:off x="628650" y="365126"/>
            <a:ext cx="7886700" cy="1880747"/>
          </a:xfrm>
        </p:spPr>
        <p:txBody>
          <a:bodyPr>
            <a:normAutofit/>
          </a:bodyPr>
          <a:lstStyle/>
          <a:p>
            <a:r>
              <a:rPr lang="en-GB" dirty="0" smtClean="0"/>
              <a:t>Instinct</a:t>
            </a:r>
            <a:br>
              <a:rPr lang="en-GB" dirty="0" smtClean="0"/>
            </a:br>
            <a:r>
              <a:rPr lang="en-GB" sz="4000" dirty="0" smtClean="0">
                <a:solidFill>
                  <a:schemeClr val="accent2">
                    <a:lumMod val="50000"/>
                  </a:schemeClr>
                </a:solidFill>
              </a:rPr>
              <a:t>Cute video alert! </a:t>
            </a:r>
            <a:r>
              <a:rPr lang="en-GB" dirty="0" smtClean="0"/>
              <a:t/>
            </a:r>
            <a:br>
              <a:rPr lang="en-GB" dirty="0" smtClean="0"/>
            </a:br>
            <a:endParaRPr lang="en-GB" dirty="0"/>
          </a:p>
        </p:txBody>
      </p:sp>
      <p:sp>
        <p:nvSpPr>
          <p:cNvPr id="3" name="Content Placeholder 2"/>
          <p:cNvSpPr>
            <a:spLocks noGrp="1"/>
          </p:cNvSpPr>
          <p:nvPr>
            <p:ph idx="1"/>
          </p:nvPr>
        </p:nvSpPr>
        <p:spPr>
          <a:xfrm>
            <a:off x="644236" y="1853199"/>
            <a:ext cx="7886700" cy="4810618"/>
          </a:xfrm>
        </p:spPr>
        <p:txBody>
          <a:bodyPr>
            <a:normAutofit/>
          </a:bodyPr>
          <a:lstStyle/>
          <a:p>
            <a:pPr marL="0" indent="0">
              <a:buNone/>
            </a:pPr>
            <a:r>
              <a:rPr lang="en-GB" sz="1200" dirty="0">
                <a:hlinkClick r:id="rId4"/>
              </a:rPr>
              <a:t>https://</a:t>
            </a:r>
            <a:r>
              <a:rPr lang="en-GB" sz="1200" dirty="0" smtClean="0">
                <a:hlinkClick r:id="rId4"/>
              </a:rPr>
              <a:t>www.youtube.com/watch?v=w82xpBR_Z4A</a:t>
            </a:r>
            <a:r>
              <a:rPr lang="en-GB" sz="1200" dirty="0" smtClean="0"/>
              <a:t> </a:t>
            </a:r>
            <a:endParaRPr lang="en-GB" sz="1200"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833" y="2245873"/>
            <a:ext cx="6850917" cy="4110550"/>
          </a:xfrm>
          <a:prstGeom prst="rect">
            <a:avLst/>
          </a:prstGeom>
        </p:spPr>
      </p:pic>
    </p:spTree>
    <p:extLst>
      <p:ext uri="{BB962C8B-B14F-4D97-AF65-F5344CB8AC3E}">
        <p14:creationId xmlns:p14="http://schemas.microsoft.com/office/powerpoint/2010/main" val="308523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8" name="Title 7"/>
          <p:cNvSpPr>
            <a:spLocks noGrp="1"/>
          </p:cNvSpPr>
          <p:nvPr>
            <p:ph type="title"/>
          </p:nvPr>
        </p:nvSpPr>
        <p:spPr>
          <a:xfrm>
            <a:off x="628649" y="192942"/>
            <a:ext cx="7886700" cy="1724453"/>
          </a:xfrm>
        </p:spPr>
        <p:txBody>
          <a:bodyPr>
            <a:normAutofit/>
          </a:bodyPr>
          <a:lstStyle/>
          <a:p>
            <a:r>
              <a:rPr lang="en-GB" dirty="0" smtClean="0"/>
              <a:t>Instinct</a:t>
            </a:r>
            <a:br>
              <a:rPr lang="en-GB" dirty="0" smtClean="0"/>
            </a:br>
            <a:r>
              <a:rPr lang="en-GB" sz="3200" dirty="0" smtClean="0">
                <a:solidFill>
                  <a:schemeClr val="accent2">
                    <a:lumMod val="50000"/>
                  </a:schemeClr>
                </a:solidFill>
              </a:rPr>
              <a:t>Cute ducks imprinting on their mum</a:t>
            </a:r>
            <a:endParaRPr lang="en-GB" sz="3200" dirty="0">
              <a:solidFill>
                <a:schemeClr val="accent2">
                  <a:lumMod val="50000"/>
                </a:schemeClr>
              </a:solidFill>
            </a:endParaRPr>
          </a:p>
        </p:txBody>
      </p:sp>
      <p:sp>
        <p:nvSpPr>
          <p:cNvPr id="3" name="Content Placeholder 2"/>
          <p:cNvSpPr>
            <a:spLocks noGrp="1"/>
          </p:cNvSpPr>
          <p:nvPr>
            <p:ph idx="1"/>
          </p:nvPr>
        </p:nvSpPr>
        <p:spPr>
          <a:xfrm>
            <a:off x="998482" y="1755227"/>
            <a:ext cx="7516867" cy="4421735"/>
          </a:xfrm>
        </p:spPr>
        <p:txBody>
          <a:bodyPr>
            <a:normAutofit/>
          </a:bodyPr>
          <a:lstStyle/>
          <a:p>
            <a:pPr marL="0" indent="0">
              <a:buNone/>
            </a:pPr>
            <a:r>
              <a:rPr lang="en-GB" sz="1200" dirty="0">
                <a:hlinkClick r:id="rId4"/>
              </a:rPr>
              <a:t>https://</a:t>
            </a:r>
            <a:r>
              <a:rPr lang="en-GB" sz="1200" dirty="0" smtClean="0">
                <a:hlinkClick r:id="rId4"/>
              </a:rPr>
              <a:t>www.youtube.com/watch?v=5BMgkwvIIeA</a:t>
            </a:r>
            <a:r>
              <a:rPr lang="en-GB" sz="1200" dirty="0" smtClean="0"/>
              <a:t> </a:t>
            </a:r>
            <a:endParaRPr lang="en-GB" sz="1200"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2579" y="2096855"/>
            <a:ext cx="5160580" cy="4431751"/>
          </a:xfrm>
          <a:prstGeom prst="rect">
            <a:avLst/>
          </a:prstGeom>
        </p:spPr>
      </p:pic>
    </p:spTree>
    <p:extLst>
      <p:ext uri="{BB962C8B-B14F-4D97-AF65-F5344CB8AC3E}">
        <p14:creationId xmlns:p14="http://schemas.microsoft.com/office/powerpoint/2010/main" val="161740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7" name="Content Placeholder 6"/>
          <p:cNvSpPr>
            <a:spLocks noGrp="1"/>
          </p:cNvSpPr>
          <p:nvPr>
            <p:ph idx="1"/>
          </p:nvPr>
        </p:nvSpPr>
        <p:spPr>
          <a:xfrm>
            <a:off x="798786" y="1912882"/>
            <a:ext cx="7716564" cy="3826311"/>
          </a:xfrm>
        </p:spPr>
        <p:txBody>
          <a:bodyPr>
            <a:normAutofit/>
          </a:bodyPr>
          <a:lstStyle/>
          <a:p>
            <a:pPr marL="0" indent="0">
              <a:buNone/>
            </a:pPr>
            <a:r>
              <a:rPr lang="en-GB" sz="1200" dirty="0">
                <a:hlinkClick r:id="rId3"/>
              </a:rPr>
              <a:t>https://</a:t>
            </a:r>
            <a:r>
              <a:rPr lang="en-GB" sz="1200" dirty="0" smtClean="0">
                <a:hlinkClick r:id="rId3"/>
              </a:rPr>
              <a:t>www.youtube.com/watch?v=MP6SlDSfcLE</a:t>
            </a:r>
            <a:r>
              <a:rPr lang="en-GB" sz="1200" dirty="0" smtClean="0"/>
              <a:t> </a:t>
            </a:r>
            <a:endParaRPr lang="en-GB" sz="1200" dirty="0"/>
          </a:p>
        </p:txBody>
      </p:sp>
      <p:sp>
        <p:nvSpPr>
          <p:cNvPr id="8" name="Title 7"/>
          <p:cNvSpPr>
            <a:spLocks noGrp="1"/>
          </p:cNvSpPr>
          <p:nvPr>
            <p:ph type="title"/>
          </p:nvPr>
        </p:nvSpPr>
        <p:spPr>
          <a:xfrm>
            <a:off x="723243" y="831045"/>
            <a:ext cx="7886700" cy="570295"/>
          </a:xfrm>
        </p:spPr>
        <p:txBody>
          <a:bodyPr>
            <a:normAutofit fontScale="90000"/>
          </a:bodyPr>
          <a:lstStyle/>
          <a:p>
            <a:r>
              <a:rPr lang="en-GB" dirty="0" smtClean="0"/>
              <a:t>Instinct</a:t>
            </a:r>
            <a:br>
              <a:rPr lang="en-GB" dirty="0" smtClean="0"/>
            </a:br>
            <a:r>
              <a:rPr lang="en-GB" sz="3600" dirty="0" smtClean="0">
                <a:solidFill>
                  <a:schemeClr val="accent2">
                    <a:lumMod val="50000"/>
                  </a:schemeClr>
                </a:solidFill>
              </a:rPr>
              <a:t>Cute ducks ‘thinking’ they are imprinting on their mum?!</a:t>
            </a:r>
            <a:endParaRPr lang="en-GB" sz="3600" dirty="0">
              <a:solidFill>
                <a:schemeClr val="accent2">
                  <a:lumMod val="50000"/>
                </a:schemeClr>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965" y="2269996"/>
            <a:ext cx="7357241" cy="4138448"/>
          </a:xfrm>
          <a:prstGeom prst="rect">
            <a:avLst/>
          </a:prstGeom>
        </p:spPr>
      </p:pic>
      <p:pic>
        <p:nvPicPr>
          <p:cNvPr id="4" name="Picture 3" descr="Description: LH_Page 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spTree>
    <p:extLst>
      <p:ext uri="{BB962C8B-B14F-4D97-AF65-F5344CB8AC3E}">
        <p14:creationId xmlns:p14="http://schemas.microsoft.com/office/powerpoint/2010/main" val="1946897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87720" y="3132083"/>
            <a:ext cx="8375084" cy="4403834"/>
          </a:xfrm>
        </p:spPr>
      </p:pic>
      <p:pic>
        <p:nvPicPr>
          <p:cNvPr id="7" name="Picture 6" descr="Description: LH_Page 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sp>
        <p:nvSpPr>
          <p:cNvPr id="2" name="TextBox 1"/>
          <p:cNvSpPr txBox="1"/>
          <p:nvPr/>
        </p:nvSpPr>
        <p:spPr>
          <a:xfrm>
            <a:off x="1303283" y="861848"/>
            <a:ext cx="5602014" cy="3046988"/>
          </a:xfrm>
          <a:prstGeom prst="rect">
            <a:avLst/>
          </a:prstGeom>
          <a:noFill/>
        </p:spPr>
        <p:txBody>
          <a:bodyPr wrap="square" rtlCol="0">
            <a:spAutoFit/>
          </a:bodyPr>
          <a:lstStyle/>
          <a:p>
            <a:pPr algn="ctr"/>
            <a:r>
              <a:rPr lang="en-GB" sz="3200" dirty="0" smtClean="0">
                <a:solidFill>
                  <a:srgbClr val="FF0000"/>
                </a:solidFill>
              </a:rPr>
              <a:t>I hope this have given you a taste of what to expect in </a:t>
            </a:r>
            <a:r>
              <a:rPr lang="en-GB" sz="3200" dirty="0" smtClean="0">
                <a:solidFill>
                  <a:srgbClr val="FF0000"/>
                </a:solidFill>
              </a:rPr>
              <a:t>PD, </a:t>
            </a:r>
            <a:r>
              <a:rPr lang="en-GB" sz="3200" dirty="0" smtClean="0">
                <a:solidFill>
                  <a:srgbClr val="FF0000"/>
                </a:solidFill>
              </a:rPr>
              <a:t>and that you are looking forward to your lessons.  We can’t wait to meet you, and start discussing.</a:t>
            </a:r>
            <a:endParaRPr lang="en-GB" sz="3200" dirty="0">
              <a:solidFill>
                <a:srgbClr val="FF0000"/>
              </a:solidFill>
            </a:endParaRPr>
          </a:p>
        </p:txBody>
      </p:sp>
    </p:spTree>
    <p:extLst>
      <p:ext uri="{BB962C8B-B14F-4D97-AF65-F5344CB8AC3E}">
        <p14:creationId xmlns:p14="http://schemas.microsoft.com/office/powerpoint/2010/main" val="3925104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220" y="1687439"/>
            <a:ext cx="7346732" cy="4674193"/>
          </a:xfrm>
          <a:prstGeom prst="rect">
            <a:avLst/>
          </a:prstGeom>
        </p:spPr>
      </p:pic>
      <p:sp>
        <p:nvSpPr>
          <p:cNvPr id="4" name="Rectangle 3"/>
          <p:cNvSpPr/>
          <p:nvPr/>
        </p:nvSpPr>
        <p:spPr>
          <a:xfrm>
            <a:off x="-367862" y="235276"/>
            <a:ext cx="9283262" cy="1277914"/>
          </a:xfrm>
          <a:prstGeom prst="rect">
            <a:avLst/>
          </a:prstGeom>
        </p:spPr>
        <p:txBody>
          <a:bodyPr wrap="square">
            <a:spAutoFit/>
          </a:bodyPr>
          <a:lstStyle/>
          <a:p>
            <a:pPr marL="457200" algn="ctr">
              <a:lnSpc>
                <a:spcPct val="107000"/>
              </a:lnSpc>
              <a:spcAft>
                <a:spcPts val="800"/>
              </a:spcAft>
            </a:pPr>
            <a:r>
              <a:rPr lang="en-GB" sz="3600" dirty="0" smtClean="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Did you know that the Jungle Book is based on a true story?!!!!?</a:t>
            </a:r>
            <a:endParaRPr lang="en-GB" sz="3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13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799438" y="1715366"/>
            <a:ext cx="7387131" cy="3477875"/>
          </a:xfrm>
          <a:prstGeom prst="rect">
            <a:avLst/>
          </a:prstGeom>
        </p:spPr>
        <p:txBody>
          <a:bodyPr wrap="square">
            <a:spAutoFit/>
          </a:bodyPr>
          <a:lstStyle/>
          <a:p>
            <a:pPr algn="ctr"/>
            <a:r>
              <a:rPr lang="en-GB" sz="4400" dirty="0" smtClean="0"/>
              <a:t>Which of the following stories of children being raised by animals do you think are true, and which do you think are false?</a:t>
            </a:r>
            <a:endParaRPr lang="en-GB" sz="4400" dirty="0"/>
          </a:p>
        </p:txBody>
      </p:sp>
    </p:spTree>
    <p:extLst>
      <p:ext uri="{BB962C8B-B14F-4D97-AF65-F5344CB8AC3E}">
        <p14:creationId xmlns:p14="http://schemas.microsoft.com/office/powerpoint/2010/main" val="404751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6" name="Rectangle 5"/>
          <p:cNvSpPr/>
          <p:nvPr/>
        </p:nvSpPr>
        <p:spPr>
          <a:xfrm>
            <a:off x="627316" y="402933"/>
            <a:ext cx="4940776" cy="1200329"/>
          </a:xfrm>
          <a:prstGeom prst="rect">
            <a:avLst/>
          </a:prstGeom>
        </p:spPr>
        <p:txBody>
          <a:bodyPr wrap="none">
            <a:spAutoFit/>
          </a:bodyPr>
          <a:lstStyle/>
          <a:p>
            <a:r>
              <a:rPr lang="en-US" sz="3600" b="1" dirty="0">
                <a:latin typeface="Georgia" panose="02040502050405020303" pitchFamily="18" charset="0"/>
              </a:rPr>
              <a:t>Dina </a:t>
            </a:r>
            <a:r>
              <a:rPr lang="en-US" sz="3600" b="1" dirty="0" err="1">
                <a:latin typeface="Georgia" panose="02040502050405020303" pitchFamily="18" charset="0"/>
              </a:rPr>
              <a:t>Sanichar</a:t>
            </a:r>
            <a:r>
              <a:rPr lang="en-US" sz="3600" b="1" dirty="0">
                <a:latin typeface="Georgia" panose="02040502050405020303" pitchFamily="18" charset="0"/>
              </a:rPr>
              <a:t>, </a:t>
            </a:r>
            <a:endParaRPr lang="en-US" sz="3600" b="1" dirty="0" smtClean="0">
              <a:latin typeface="Georgia" panose="02040502050405020303" pitchFamily="18" charset="0"/>
            </a:endParaRPr>
          </a:p>
          <a:p>
            <a:r>
              <a:rPr lang="en-US" sz="3600" b="1" dirty="0" smtClean="0">
                <a:latin typeface="Georgia" panose="02040502050405020303" pitchFamily="18" charset="0"/>
              </a:rPr>
              <a:t>the </a:t>
            </a:r>
            <a:r>
              <a:rPr lang="en-US" sz="3600" b="1" dirty="0">
                <a:latin typeface="Georgia" panose="02040502050405020303" pitchFamily="18" charset="0"/>
              </a:rPr>
              <a:t>Indian Wolf Boy</a:t>
            </a:r>
            <a:endParaRPr lang="en-GB" sz="3600" dirty="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6286" y="2100380"/>
            <a:ext cx="5562600" cy="3305175"/>
          </a:xfrm>
          <a:prstGeom prst="rect">
            <a:avLst/>
          </a:prstGeom>
        </p:spPr>
      </p:pic>
    </p:spTree>
    <p:extLst>
      <p:ext uri="{BB962C8B-B14F-4D97-AF65-F5344CB8AC3E}">
        <p14:creationId xmlns:p14="http://schemas.microsoft.com/office/powerpoint/2010/main" val="2691265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8742" y="686659"/>
            <a:ext cx="4270501" cy="4284736"/>
          </a:xfrm>
          <a:prstGeom prst="rect">
            <a:avLst/>
          </a:prstGeom>
        </p:spPr>
      </p:pic>
      <p:sp>
        <p:nvSpPr>
          <p:cNvPr id="6" name="Rectangle 5"/>
          <p:cNvSpPr/>
          <p:nvPr/>
        </p:nvSpPr>
        <p:spPr>
          <a:xfrm>
            <a:off x="2456116" y="218366"/>
            <a:ext cx="4395755" cy="369332"/>
          </a:xfrm>
          <a:prstGeom prst="rect">
            <a:avLst/>
          </a:prstGeom>
        </p:spPr>
        <p:txBody>
          <a:bodyPr wrap="none">
            <a:spAutoFit/>
          </a:bodyPr>
          <a:lstStyle/>
          <a:p>
            <a:r>
              <a:rPr lang="en-US" b="1" dirty="0">
                <a:latin typeface="Georgia" panose="02040502050405020303" pitchFamily="18" charset="0"/>
              </a:rPr>
              <a:t>Dina </a:t>
            </a:r>
            <a:r>
              <a:rPr lang="en-US" b="1" dirty="0" err="1">
                <a:latin typeface="Georgia" panose="02040502050405020303" pitchFamily="18" charset="0"/>
              </a:rPr>
              <a:t>Sanichar</a:t>
            </a:r>
            <a:r>
              <a:rPr lang="en-US" b="1" dirty="0">
                <a:latin typeface="Georgia" panose="02040502050405020303" pitchFamily="18" charset="0"/>
              </a:rPr>
              <a:t>, the Indian Wolf Boy</a:t>
            </a:r>
            <a:endParaRPr lang="en-GB" dirty="0"/>
          </a:p>
        </p:txBody>
      </p:sp>
      <p:sp>
        <p:nvSpPr>
          <p:cNvPr id="7" name="Rectangle 6"/>
          <p:cNvSpPr/>
          <p:nvPr/>
        </p:nvSpPr>
        <p:spPr>
          <a:xfrm>
            <a:off x="1108622" y="4971395"/>
            <a:ext cx="4572000" cy="1477328"/>
          </a:xfrm>
          <a:prstGeom prst="rect">
            <a:avLst/>
          </a:prstGeom>
        </p:spPr>
        <p:txBody>
          <a:bodyPr>
            <a:spAutoFit/>
          </a:bodyPr>
          <a:lstStyle/>
          <a:p>
            <a:r>
              <a:rPr lang="en-US" dirty="0"/>
              <a:t>Date found: 1867</a:t>
            </a:r>
            <a:br>
              <a:rPr lang="en-US" dirty="0"/>
            </a:br>
            <a:r>
              <a:rPr lang="en-US" dirty="0"/>
              <a:t>Age when found: 6</a:t>
            </a:r>
            <a:br>
              <a:rPr lang="en-US" dirty="0"/>
            </a:br>
            <a:r>
              <a:rPr lang="en-US" dirty="0"/>
              <a:t>Location: </a:t>
            </a:r>
            <a:r>
              <a:rPr lang="en-US" dirty="0" err="1"/>
              <a:t>Sekandra</a:t>
            </a:r>
            <a:r>
              <a:rPr lang="en-US" dirty="0"/>
              <a:t>, India</a:t>
            </a:r>
            <a:br>
              <a:rPr lang="en-US" dirty="0"/>
            </a:br>
            <a:r>
              <a:rPr lang="en-US" dirty="0"/>
              <a:t>Years in the wild: 6</a:t>
            </a:r>
            <a:br>
              <a:rPr lang="en-US" dirty="0"/>
            </a:br>
            <a:r>
              <a:rPr lang="en-US" dirty="0"/>
              <a:t>Animals: wolves</a:t>
            </a:r>
            <a:endParaRPr lang="en-GB" dirty="0"/>
          </a:p>
        </p:txBody>
      </p:sp>
    </p:spTree>
    <p:extLst>
      <p:ext uri="{BB962C8B-B14F-4D97-AF65-F5344CB8AC3E}">
        <p14:creationId xmlns:p14="http://schemas.microsoft.com/office/powerpoint/2010/main" val="244538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1267341" y="449419"/>
            <a:ext cx="4932761" cy="1200329"/>
          </a:xfrm>
          <a:prstGeom prst="rect">
            <a:avLst/>
          </a:prstGeom>
        </p:spPr>
        <p:txBody>
          <a:bodyPr wrap="none">
            <a:spAutoFit/>
          </a:bodyPr>
          <a:lstStyle/>
          <a:p>
            <a:r>
              <a:rPr lang="en-US" sz="3600" b="1" dirty="0">
                <a:latin typeface="Georgia" panose="02040502050405020303" pitchFamily="18" charset="0"/>
              </a:rPr>
              <a:t>Daniel, </a:t>
            </a:r>
            <a:endParaRPr lang="en-US" sz="3600" b="1" dirty="0" smtClean="0">
              <a:latin typeface="Georgia" panose="02040502050405020303" pitchFamily="18" charset="0"/>
            </a:endParaRPr>
          </a:p>
          <a:p>
            <a:r>
              <a:rPr lang="en-US" sz="3600" b="1" dirty="0" smtClean="0">
                <a:latin typeface="Georgia" panose="02040502050405020303" pitchFamily="18" charset="0"/>
              </a:rPr>
              <a:t>The </a:t>
            </a:r>
            <a:r>
              <a:rPr lang="en-US" sz="3600" b="1" dirty="0">
                <a:latin typeface="Georgia" panose="02040502050405020303" pitchFamily="18" charset="0"/>
              </a:rPr>
              <a:t>Andes Goat Boy</a:t>
            </a:r>
            <a:endParaRPr lang="en-GB" sz="36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2165" y="2091708"/>
            <a:ext cx="5465379" cy="3560255"/>
          </a:xfrm>
          <a:prstGeom prst="rect">
            <a:avLst/>
          </a:prstGeom>
        </p:spPr>
      </p:pic>
    </p:spTree>
    <p:extLst>
      <p:ext uri="{BB962C8B-B14F-4D97-AF65-F5344CB8AC3E}">
        <p14:creationId xmlns:p14="http://schemas.microsoft.com/office/powerpoint/2010/main" val="3760824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LH_Page 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9500" y="-5835"/>
            <a:ext cx="2614500" cy="2945081"/>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773" y="6535882"/>
            <a:ext cx="8655627" cy="255870"/>
          </a:xfrm>
          <a:prstGeom prst="rect">
            <a:avLst/>
          </a:prstGeom>
          <a:noFill/>
          <a:ln>
            <a:noFill/>
          </a:ln>
          <a:effectLst/>
        </p:spPr>
      </p:pic>
      <p:sp>
        <p:nvSpPr>
          <p:cNvPr id="2" name="Rectangle 1"/>
          <p:cNvSpPr/>
          <p:nvPr/>
        </p:nvSpPr>
        <p:spPr>
          <a:xfrm>
            <a:off x="2686238" y="332969"/>
            <a:ext cx="3477234" cy="369332"/>
          </a:xfrm>
          <a:prstGeom prst="rect">
            <a:avLst/>
          </a:prstGeom>
        </p:spPr>
        <p:txBody>
          <a:bodyPr wrap="none">
            <a:spAutoFit/>
          </a:bodyPr>
          <a:lstStyle/>
          <a:p>
            <a:r>
              <a:rPr lang="en-US" b="1" dirty="0">
                <a:latin typeface="Georgia" panose="02040502050405020303" pitchFamily="18" charset="0"/>
              </a:rPr>
              <a:t>Daniel, The Andes Goat Boy</a:t>
            </a:r>
            <a:endParaRPr lang="en-GB" dirty="0"/>
          </a:p>
        </p:txBody>
      </p:sp>
      <p:sp>
        <p:nvSpPr>
          <p:cNvPr id="3" name="Rectangle 2"/>
          <p:cNvSpPr/>
          <p:nvPr/>
        </p:nvSpPr>
        <p:spPr>
          <a:xfrm>
            <a:off x="1087820" y="4298937"/>
            <a:ext cx="4572000" cy="1477328"/>
          </a:xfrm>
          <a:prstGeom prst="rect">
            <a:avLst/>
          </a:prstGeom>
        </p:spPr>
        <p:txBody>
          <a:bodyPr>
            <a:spAutoFit/>
          </a:bodyPr>
          <a:lstStyle/>
          <a:p>
            <a:r>
              <a:rPr lang="en-US" dirty="0"/>
              <a:t>Date found: 1990</a:t>
            </a:r>
            <a:br>
              <a:rPr lang="en-US" dirty="0"/>
            </a:br>
            <a:r>
              <a:rPr lang="en-US" dirty="0"/>
              <a:t>Age when found: 12</a:t>
            </a:r>
            <a:br>
              <a:rPr lang="en-US" dirty="0"/>
            </a:br>
            <a:r>
              <a:rPr lang="en-US" dirty="0"/>
              <a:t>Location: Andes, </a:t>
            </a:r>
            <a:r>
              <a:rPr lang="en-US" dirty="0" err="1"/>
              <a:t>Perú</a:t>
            </a:r>
            <a:r>
              <a:rPr lang="en-US" dirty="0"/>
              <a:t/>
            </a:r>
            <a:br>
              <a:rPr lang="en-US" dirty="0"/>
            </a:br>
            <a:r>
              <a:rPr lang="en-US" dirty="0"/>
              <a:t>Years in the wild: 8</a:t>
            </a:r>
            <a:br>
              <a:rPr lang="en-US" dirty="0"/>
            </a:br>
            <a:r>
              <a:rPr lang="en-US" dirty="0"/>
              <a:t>Animals: goats</a:t>
            </a:r>
            <a:endParaRPr lang="en-GB"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9877" y="980046"/>
            <a:ext cx="4589955" cy="3318891"/>
          </a:xfrm>
          <a:prstGeom prst="rect">
            <a:avLst/>
          </a:prstGeom>
        </p:spPr>
      </p:pic>
    </p:spTree>
    <p:extLst>
      <p:ext uri="{BB962C8B-B14F-4D97-AF65-F5344CB8AC3E}">
        <p14:creationId xmlns:p14="http://schemas.microsoft.com/office/powerpoint/2010/main" val="3331553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3">
      <a:majorFont>
        <a:latin typeface="Candara"/>
        <a:ea typeface=""/>
        <a:cs typeface=""/>
      </a:majorFont>
      <a:minorFont>
        <a:latin typeface="Candar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A19D80D9D566409BAF2AC0F1118E1F" ma:contentTypeVersion="33" ma:contentTypeDescription="Create a new document." ma:contentTypeScope="" ma:versionID="4f85bcbfcb7d0f9db7460be303aa4bf9">
  <xsd:schema xmlns:xsd="http://www.w3.org/2001/XMLSchema" xmlns:xs="http://www.w3.org/2001/XMLSchema" xmlns:p="http://schemas.microsoft.com/office/2006/metadata/properties" xmlns:ns3="c52e5432-d30f-4169-bb66-4f4e4770b46b" xmlns:ns4="c6473309-f195-4360-9a5d-7a21b90a35b5" targetNamespace="http://schemas.microsoft.com/office/2006/metadata/properties" ma:root="true" ma:fieldsID="084b1066e681e49b54b3f5d516095f70" ns3:_="" ns4:_="">
    <xsd:import namespace="c52e5432-d30f-4169-bb66-4f4e4770b46b"/>
    <xsd:import namespace="c6473309-f195-4360-9a5d-7a21b90a35b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e5432-d30f-4169-bb66-4f4e4770b46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73309-f195-4360-9a5d-7a21b90a35b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c52e5432-d30f-4169-bb66-4f4e4770b46b" xsi:nil="true"/>
    <Owner xmlns="c52e5432-d30f-4169-bb66-4f4e4770b46b">
      <UserInfo>
        <DisplayName/>
        <AccountId xsi:nil="true"/>
        <AccountType/>
      </UserInfo>
    </Owner>
    <AppVersion xmlns="c52e5432-d30f-4169-bb66-4f4e4770b46b" xsi:nil="true"/>
    <Invited_Students xmlns="c52e5432-d30f-4169-bb66-4f4e4770b46b" xsi:nil="true"/>
    <Student_Groups xmlns="c52e5432-d30f-4169-bb66-4f4e4770b46b">
      <UserInfo>
        <DisplayName/>
        <AccountId xsi:nil="true"/>
        <AccountType/>
      </UserInfo>
    </Student_Groups>
    <TeamsChannelId xmlns="c52e5432-d30f-4169-bb66-4f4e4770b46b" xsi:nil="true"/>
    <DefaultSectionNames xmlns="c52e5432-d30f-4169-bb66-4f4e4770b46b" xsi:nil="true"/>
    <Teachers xmlns="c52e5432-d30f-4169-bb66-4f4e4770b46b">
      <UserInfo>
        <DisplayName/>
        <AccountId xsi:nil="true"/>
        <AccountType/>
      </UserInfo>
    </Teachers>
    <Students xmlns="c52e5432-d30f-4169-bb66-4f4e4770b46b">
      <UserInfo>
        <DisplayName/>
        <AccountId xsi:nil="true"/>
        <AccountType/>
      </UserInfo>
    </Students>
    <Invited_Teachers xmlns="c52e5432-d30f-4169-bb66-4f4e4770b46b" xsi:nil="true"/>
    <IsNotebookLocked xmlns="c52e5432-d30f-4169-bb66-4f4e4770b46b" xsi:nil="true"/>
    <Is_Collaboration_Space_Locked xmlns="c52e5432-d30f-4169-bb66-4f4e4770b46b" xsi:nil="true"/>
    <Templates xmlns="c52e5432-d30f-4169-bb66-4f4e4770b46b" xsi:nil="true"/>
    <Self_Registration_Enabled xmlns="c52e5432-d30f-4169-bb66-4f4e4770b46b" xsi:nil="true"/>
    <Has_Teacher_Only_SectionGroup xmlns="c52e5432-d30f-4169-bb66-4f4e4770b46b" xsi:nil="true"/>
    <FolderType xmlns="c52e5432-d30f-4169-bb66-4f4e4770b46b" xsi:nil="true"/>
    <CultureName xmlns="c52e5432-d30f-4169-bb66-4f4e4770b46b" xsi:nil="true"/>
    <Distribution_Groups xmlns="c52e5432-d30f-4169-bb66-4f4e4770b46b" xsi:nil="true"/>
    <LMS_Mappings xmlns="c52e5432-d30f-4169-bb66-4f4e4770b46b" xsi:nil="true"/>
    <NotebookType xmlns="c52e5432-d30f-4169-bb66-4f4e4770b46b" xsi:nil="true"/>
  </documentManagement>
</p:properties>
</file>

<file path=customXml/itemProps1.xml><?xml version="1.0" encoding="utf-8"?>
<ds:datastoreItem xmlns:ds="http://schemas.openxmlformats.org/officeDocument/2006/customXml" ds:itemID="{CDBD2FC7-5193-47DA-B4F8-6C29B5BDC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e5432-d30f-4169-bb66-4f4e4770b46b"/>
    <ds:schemaRef ds:uri="c6473309-f195-4360-9a5d-7a21b90a3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ED0E52-55BC-47D6-A28E-32BE38A8ED7D}">
  <ds:schemaRefs>
    <ds:schemaRef ds:uri="http://schemas.microsoft.com/sharepoint/v3/contenttype/forms"/>
  </ds:schemaRefs>
</ds:datastoreItem>
</file>

<file path=customXml/itemProps3.xml><?xml version="1.0" encoding="utf-8"?>
<ds:datastoreItem xmlns:ds="http://schemas.openxmlformats.org/officeDocument/2006/customXml" ds:itemID="{CA3206B1-D657-41B9-85D7-AEA79D5228E5}">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52e5432-d30f-4169-bb66-4f4e4770b46b"/>
    <ds:schemaRef ds:uri="http://purl.org/dc/terms/"/>
    <ds:schemaRef ds:uri="http://schemas.openxmlformats.org/package/2006/metadata/core-properties"/>
    <ds:schemaRef ds:uri="c6473309-f195-4360-9a5d-7a21b90a35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TotalTime>14742</TotalTime>
  <Words>640</Words>
  <Application>Microsoft Office PowerPoint</Application>
  <PresentationFormat>On-screen Show (4:3)</PresentationFormat>
  <Paragraphs>108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Candara</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Nuture</vt:lpstr>
      <vt:lpstr>Genie</vt:lpstr>
      <vt:lpstr>Genie was found by a social worker in 1970 in Los Angeles when she was 13 years old.    She had spent all of her life locked in a small room in her house, by her father.  A lot of the time she was strapped naked to a potty chair.  Both of her parents were charged with abuse.    Psychologists tried to help Genie to learn, because she could not walk or talk.  They found that they could teach her words, but that she couldn’t learn to talk in sentences.  It seems that she missed an important part of her childhood, which is the only time we can learn to do things like form sentences.  </vt:lpstr>
      <vt:lpstr>Nuture</vt:lpstr>
      <vt:lpstr>Nuture</vt:lpstr>
      <vt:lpstr>Nuture</vt:lpstr>
      <vt:lpstr>Instinct</vt:lpstr>
      <vt:lpstr>Instinct Cute video alert!  </vt:lpstr>
      <vt:lpstr>Instinct Cute ducks imprinting on their mum</vt:lpstr>
      <vt:lpstr>Instinct Cute ducks ‘thinking’ they are imprinting on their mum?!</vt:lpstr>
      <vt:lpstr>PowerPoint Presentation</vt:lpstr>
    </vt:vector>
  </TitlesOfParts>
  <Company>Monkseaton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McCaughey</dc:creator>
  <cp:lastModifiedBy>Kathryn Furness</cp:lastModifiedBy>
  <cp:revision>113</cp:revision>
  <cp:lastPrinted>2016-06-29T14:37:27Z</cp:lastPrinted>
  <dcterms:created xsi:type="dcterms:W3CDTF">2014-06-24T08:19:30Z</dcterms:created>
  <dcterms:modified xsi:type="dcterms:W3CDTF">2020-05-22T12:24:02Z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0x01010015A19D80D9D566409BAF2AC0F1118E1F</vt:lpwstr>
  </property>
</Properties>
</file>