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9" r:id="rId8"/>
    <p:sldId id="262" r:id="rId9"/>
    <p:sldId id="263" r:id="rId10"/>
    <p:sldId id="261" r:id="rId11"/>
    <p:sldId id="264" r:id="rId12"/>
    <p:sldId id="266" r:id="rId13"/>
    <p:sldId id="265" r:id="rId14"/>
    <p:sldId id="267" r:id="rId15"/>
    <p:sldId id="271"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4" d="100"/>
          <a:sy n="84" d="100"/>
        </p:scale>
        <p:origin x="63"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4FB7-C622-43FB-A275-EA75CEA3C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DF116A-723B-4B68-B032-BF0ACBA1E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7536A3-F1ED-4724-A58D-4F832E20DDB8}"/>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1E5B5A5D-F453-4910-9CEE-D5B0146CF0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641AB-995E-4689-93AC-4761EF59A6AE}"/>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113007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C728-3FA4-494A-B123-051705A26E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8ABB61-634E-461E-9FC3-07054FC05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AA63C-B1FF-40BF-A6B6-7F08691421CC}"/>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15853C09-FB0F-4639-AC2A-629D16876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9784A-756B-4CC4-B8C6-AF76A891766D}"/>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128437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8C346-ECF0-4652-B538-F1EDEB1914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96D101-6DE5-4506-A432-513B42C486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C1D44-58D9-4BBC-AB70-ACA4A32A6E71}"/>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883791E8-CE3D-4184-845E-29A00D6D93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F8CA5-ECF1-4479-95AC-ABDD86417CAD}"/>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363291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AF97-C48E-49BE-8D53-CE0FF3CAD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D84CBE-0503-4FF4-8117-70B4987935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3D9F3-175B-482A-9FE4-CB982114A313}"/>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773A7356-D361-4AB9-B4C1-8B923BE594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84617-331B-4AB7-B544-79DB8A98B40F}"/>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266525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6F70-E4AA-4528-95A0-C8CDB2432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CC5C1C-A820-4E5B-8617-2F1F2CA13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D1C362-290F-46BE-8B8D-2E8B26CBC732}"/>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C1438542-9123-4882-BCA2-8471A7B0E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879E0-BCAC-44B1-A5E5-E6C2DEC29EF0}"/>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26695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136E-8612-4597-A55A-52DD57D052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09C82-0177-4C65-B564-C141C8AE9C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9CD31A-9DAA-448E-94AD-0CA2F61BE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B5F53F-2F2F-448B-8685-B822D938D010}"/>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6" name="Footer Placeholder 5">
            <a:extLst>
              <a:ext uri="{FF2B5EF4-FFF2-40B4-BE49-F238E27FC236}">
                <a16:creationId xmlns:a16="http://schemas.microsoft.com/office/drawing/2014/main" id="{909F2D34-221A-438D-8394-9CE3B9C95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EBA71A-EAFD-48A4-A2E4-D13BAC1C7936}"/>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25682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BA1E-25A0-459C-BC4B-410C46C792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8530C-11FF-4552-AA70-657DA32E4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C0028-CC12-4D06-81E2-CAA16C6B3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EEF61D-2150-4EFE-8261-834707C65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AC9965-B58A-4F99-9885-85B686099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9B0E88-C8E4-46EF-BD1C-2C1848A29722}"/>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8" name="Footer Placeholder 7">
            <a:extLst>
              <a:ext uri="{FF2B5EF4-FFF2-40B4-BE49-F238E27FC236}">
                <a16:creationId xmlns:a16="http://schemas.microsoft.com/office/drawing/2014/main" id="{DCB05191-CDE2-496D-AD41-4A08AE0A2E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8BFC65-95E0-4280-B74A-4C336D3064A1}"/>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230278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02F3-60C9-43DD-9379-4AE2077D7D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AB6409-DF4A-46F6-A70D-E591E0A3C852}"/>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4" name="Footer Placeholder 3">
            <a:extLst>
              <a:ext uri="{FF2B5EF4-FFF2-40B4-BE49-F238E27FC236}">
                <a16:creationId xmlns:a16="http://schemas.microsoft.com/office/drawing/2014/main" id="{385D7A3E-7DB6-45EF-9517-4F92978F86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C5BDFA-349E-469A-AA87-8EFA4DF432EE}"/>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13086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554C2-01A6-489F-B2ED-AD49AB3AB8B9}"/>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3" name="Footer Placeholder 2">
            <a:extLst>
              <a:ext uri="{FF2B5EF4-FFF2-40B4-BE49-F238E27FC236}">
                <a16:creationId xmlns:a16="http://schemas.microsoft.com/office/drawing/2014/main" id="{6F181CA0-52F3-417E-8356-E5F7B0538B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B94ED3-76BF-488E-9F02-E512088E32E4}"/>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96320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218D-9EED-429A-83BA-35A556D12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36DD47-EB5C-4898-B050-F1E98F890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D3E561-A2CA-43F2-A657-A43CEA7EB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5DDDC-F331-4F94-8917-8A438FC42C22}"/>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6" name="Footer Placeholder 5">
            <a:extLst>
              <a:ext uri="{FF2B5EF4-FFF2-40B4-BE49-F238E27FC236}">
                <a16:creationId xmlns:a16="http://schemas.microsoft.com/office/drawing/2014/main" id="{FF07DF00-983C-4079-977E-298B84843C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D63A9-40EF-4958-9B16-FD25966C9965}"/>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248706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4619-294C-4F90-B7CF-71E489B94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C1DDD6-620A-465F-B9B4-197CA4321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D5E4D1-8687-457F-98DC-69496451B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DA657-2626-498F-A093-F26041CCA723}"/>
              </a:ext>
            </a:extLst>
          </p:cNvPr>
          <p:cNvSpPr>
            <a:spLocks noGrp="1"/>
          </p:cNvSpPr>
          <p:nvPr>
            <p:ph type="dt" sz="half" idx="10"/>
          </p:nvPr>
        </p:nvSpPr>
        <p:spPr/>
        <p:txBody>
          <a:bodyPr/>
          <a:lstStyle/>
          <a:p>
            <a:fld id="{14DB9B1A-808E-4A43-838A-9CD43305DA08}" type="datetimeFigureOut">
              <a:rPr lang="en-GB" smtClean="0"/>
              <a:t>02/06/2020</a:t>
            </a:fld>
            <a:endParaRPr lang="en-GB"/>
          </a:p>
        </p:txBody>
      </p:sp>
      <p:sp>
        <p:nvSpPr>
          <p:cNvPr id="6" name="Footer Placeholder 5">
            <a:extLst>
              <a:ext uri="{FF2B5EF4-FFF2-40B4-BE49-F238E27FC236}">
                <a16:creationId xmlns:a16="http://schemas.microsoft.com/office/drawing/2014/main" id="{ED8D5A46-13D6-4C1D-8B45-3A359A8641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398C5-2C2C-49DF-8D9D-E169C01AD953}"/>
              </a:ext>
            </a:extLst>
          </p:cNvPr>
          <p:cNvSpPr>
            <a:spLocks noGrp="1"/>
          </p:cNvSpPr>
          <p:nvPr>
            <p:ph type="sldNum" sz="quarter" idx="12"/>
          </p:nvPr>
        </p:nvSpPr>
        <p:spPr/>
        <p:txBody>
          <a:bodyPr/>
          <a:lstStyle/>
          <a:p>
            <a:fld id="{15523288-2555-48FC-AB12-0969E6CCEBC9}" type="slidenum">
              <a:rPr lang="en-GB" smtClean="0"/>
              <a:t>‹#›</a:t>
            </a:fld>
            <a:endParaRPr lang="en-GB"/>
          </a:p>
        </p:txBody>
      </p:sp>
    </p:spTree>
    <p:extLst>
      <p:ext uri="{BB962C8B-B14F-4D97-AF65-F5344CB8AC3E}">
        <p14:creationId xmlns:p14="http://schemas.microsoft.com/office/powerpoint/2010/main" val="110803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47B1F-051B-4D7D-A60D-E9FE5F638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4E5119-3D33-4DCF-93A1-9DECDDC88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97F64-43D1-4E48-8B02-4685CD851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B9B1A-808E-4A43-838A-9CD43305DA08}" type="datetimeFigureOut">
              <a:rPr lang="en-GB" smtClean="0"/>
              <a:t>02/06/2020</a:t>
            </a:fld>
            <a:endParaRPr lang="en-GB"/>
          </a:p>
        </p:txBody>
      </p:sp>
      <p:sp>
        <p:nvSpPr>
          <p:cNvPr id="5" name="Footer Placeholder 4">
            <a:extLst>
              <a:ext uri="{FF2B5EF4-FFF2-40B4-BE49-F238E27FC236}">
                <a16:creationId xmlns:a16="http://schemas.microsoft.com/office/drawing/2014/main" id="{7F8122D2-FE41-44F4-AFC0-B3109201C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3A26FD-AC5E-4FC4-841C-A63A0422B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23288-2555-48FC-AB12-0969E6CCEBC9}" type="slidenum">
              <a:rPr lang="en-GB" smtClean="0"/>
              <a:t>‹#›</a:t>
            </a:fld>
            <a:endParaRPr lang="en-GB"/>
          </a:p>
        </p:txBody>
      </p:sp>
      <p:pic>
        <p:nvPicPr>
          <p:cNvPr id="7" name="Picture 6">
            <a:extLst>
              <a:ext uri="{FF2B5EF4-FFF2-40B4-BE49-F238E27FC236}">
                <a16:creationId xmlns:a16="http://schemas.microsoft.com/office/drawing/2014/main" id="{7BCDAC29-7B2A-4EA6-98E4-E432898044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7035" y="6350869"/>
            <a:ext cx="9388632" cy="444538"/>
          </a:xfrm>
          <a:prstGeom prst="rect">
            <a:avLst/>
          </a:prstGeom>
        </p:spPr>
      </p:pic>
      <p:pic>
        <p:nvPicPr>
          <p:cNvPr id="8" name="Picture 7" descr="A picture containing drawing, palm&#10;&#10;Description automatically generated">
            <a:extLst>
              <a:ext uri="{FF2B5EF4-FFF2-40B4-BE49-F238E27FC236}">
                <a16:creationId xmlns:a16="http://schemas.microsoft.com/office/drawing/2014/main" id="{57852755-6998-4C68-9D9B-72479316A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23647" y="108987"/>
            <a:ext cx="886910" cy="1076962"/>
          </a:xfrm>
          <a:prstGeom prst="rect">
            <a:avLst/>
          </a:prstGeom>
        </p:spPr>
      </p:pic>
      <p:pic>
        <p:nvPicPr>
          <p:cNvPr id="9" name="Picture 8"/>
          <p:cNvPicPr>
            <a:picLocks noChangeAspect="1"/>
          </p:cNvPicPr>
          <p:nvPr userDrawn="1"/>
        </p:nvPicPr>
        <p:blipFill>
          <a:blip r:embed="rId15"/>
          <a:stretch>
            <a:fillRect/>
          </a:stretch>
        </p:blipFill>
        <p:spPr>
          <a:xfrm>
            <a:off x="7819" y="262079"/>
            <a:ext cx="830381" cy="4049612"/>
          </a:xfrm>
          <a:prstGeom prst="rect">
            <a:avLst/>
          </a:prstGeom>
        </p:spPr>
      </p:pic>
    </p:spTree>
    <p:extLst>
      <p:ext uri="{BB962C8B-B14F-4D97-AF65-F5344CB8AC3E}">
        <p14:creationId xmlns:p14="http://schemas.microsoft.com/office/powerpoint/2010/main" val="112610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uzSMAI5AuE&amp;t=291s"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youtube.com/watch?v=hdTTz6ZaCXs" TargetMode="External"/><Relationship Id="rId5" Type="http://schemas.openxmlformats.org/officeDocument/2006/relationships/hyperlink" Target="https://www.youtube.com/watch?v=FLrCO4K2Wkw" TargetMode="External"/><Relationship Id="rId4" Type="http://schemas.openxmlformats.org/officeDocument/2006/relationships/hyperlink" Target="https://www.youtube.com/watch?v=zPDbca83V5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JJvghf1E7A" TargetMode="External"/><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ardeningknowhow.com/edible/vegetables/tomato/planting-tomato-slices.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rGnf7ws20E" TargetMode="External"/><Relationship Id="rId2" Type="http://schemas.openxmlformats.org/officeDocument/2006/relationships/hyperlink" Target="https://www.youtube.com/watch?v=_6xlNyWPpB8" TargetMode="External"/><Relationship Id="rId1" Type="http://schemas.openxmlformats.org/officeDocument/2006/relationships/slideLayout" Target="../slideLayouts/slideLayout7.xml"/><Relationship Id="rId4" Type="http://schemas.openxmlformats.org/officeDocument/2006/relationships/hyperlink" Target="https://www.youtube.com/watch?v=glAPkpeKvf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uE5Aeqjf1Q"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pp.mindmup.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blip>
          <a:stretch>
            <a:fillRect/>
          </a:stretch>
        </p:blipFill>
        <p:spPr>
          <a:xfrm>
            <a:off x="2403927" y="1015999"/>
            <a:ext cx="7175501" cy="4697296"/>
          </a:xfrm>
          <a:prstGeom prst="rect">
            <a:avLst/>
          </a:prstGeom>
        </p:spPr>
      </p:pic>
      <p:sp>
        <p:nvSpPr>
          <p:cNvPr id="8" name="Title 7"/>
          <p:cNvSpPr>
            <a:spLocks noGrp="1"/>
          </p:cNvSpPr>
          <p:nvPr>
            <p:ph type="ctrTitle"/>
          </p:nvPr>
        </p:nvSpPr>
        <p:spPr/>
        <p:txBody>
          <a:bodyPr/>
          <a:lstStyle/>
          <a:p>
            <a:r>
              <a:rPr lang="en-GB" dirty="0" err="1"/>
              <a:t>Monkseaton</a:t>
            </a:r>
            <a:r>
              <a:rPr lang="en-GB" dirty="0"/>
              <a:t> High School Technology</a:t>
            </a:r>
          </a:p>
        </p:txBody>
      </p:sp>
      <p:sp>
        <p:nvSpPr>
          <p:cNvPr id="9" name="Subtitle 8"/>
          <p:cNvSpPr>
            <a:spLocks noGrp="1"/>
          </p:cNvSpPr>
          <p:nvPr>
            <p:ph type="subTitle" idx="1"/>
          </p:nvPr>
        </p:nvSpPr>
        <p:spPr/>
        <p:txBody>
          <a:bodyPr/>
          <a:lstStyle/>
          <a:p>
            <a:r>
              <a:rPr lang="en-GB" dirty="0"/>
              <a:t>Year 8 Transition work</a:t>
            </a:r>
          </a:p>
        </p:txBody>
      </p:sp>
    </p:spTree>
    <p:extLst>
      <p:ext uri="{BB962C8B-B14F-4D97-AF65-F5344CB8AC3E}">
        <p14:creationId xmlns:p14="http://schemas.microsoft.com/office/powerpoint/2010/main" val="354424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6393" y="270401"/>
            <a:ext cx="6107248" cy="646331"/>
          </a:xfrm>
          <a:prstGeom prst="rect">
            <a:avLst/>
          </a:prstGeom>
          <a:noFill/>
        </p:spPr>
        <p:txBody>
          <a:bodyPr wrap="none" rtlCol="0">
            <a:spAutoFit/>
          </a:bodyPr>
          <a:lstStyle/>
          <a:p>
            <a:pPr algn="r"/>
            <a:r>
              <a:rPr lang="en-US" sz="3600" dirty="0"/>
              <a:t>Planter Project My Mood Board</a:t>
            </a:r>
            <a:endParaRPr lang="en-GB" sz="3600" dirty="0"/>
          </a:p>
        </p:txBody>
      </p:sp>
    </p:spTree>
    <p:extLst>
      <p:ext uri="{BB962C8B-B14F-4D97-AF65-F5344CB8AC3E}">
        <p14:creationId xmlns:p14="http://schemas.microsoft.com/office/powerpoint/2010/main" val="255066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35005" y="1428583"/>
            <a:ext cx="6038057" cy="4667418"/>
          </a:xfrm>
          <a:prstGeom prst="rect">
            <a:avLst/>
          </a:prstGeom>
        </p:spPr>
      </p:pic>
      <p:sp>
        <p:nvSpPr>
          <p:cNvPr id="2" name="TextBox 1"/>
          <p:cNvSpPr txBox="1"/>
          <p:nvPr/>
        </p:nvSpPr>
        <p:spPr>
          <a:xfrm>
            <a:off x="1393371" y="916732"/>
            <a:ext cx="991477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Now select one of your ideas from your mood board and draw it in 3D using shading and annotations – explain why you have selected this idea.</a:t>
            </a:r>
            <a:endParaRPr lang="en-GB" dirty="0"/>
          </a:p>
        </p:txBody>
      </p:sp>
      <p:sp>
        <p:nvSpPr>
          <p:cNvPr id="3" name="Rounded Rectangle 2"/>
          <p:cNvSpPr/>
          <p:nvPr/>
        </p:nvSpPr>
        <p:spPr>
          <a:xfrm>
            <a:off x="1393371" y="1901371"/>
            <a:ext cx="3641634" cy="2367776"/>
          </a:xfrm>
          <a:prstGeom prst="roundRect">
            <a:avLst>
              <a:gd name="adj" fmla="val 12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The following videos will help you with concept sketching</a:t>
            </a:r>
          </a:p>
          <a:p>
            <a:pPr algn="ctr"/>
            <a:endParaRPr lang="en-US" sz="1200" dirty="0"/>
          </a:p>
          <a:p>
            <a:pPr algn="ctr"/>
            <a:r>
              <a:rPr lang="en-GB" sz="1200" dirty="0">
                <a:hlinkClick r:id="rId3"/>
              </a:rPr>
              <a:t>https://www.youtube.com/watch?v=_uzSMAI5AuE&amp;t=291s</a:t>
            </a:r>
            <a:endParaRPr lang="en-GB" sz="1200" dirty="0"/>
          </a:p>
          <a:p>
            <a:pPr algn="ctr"/>
            <a:endParaRPr lang="en-US" sz="1200" dirty="0"/>
          </a:p>
          <a:p>
            <a:pPr algn="ctr"/>
            <a:r>
              <a:rPr lang="en-GB" sz="1200" dirty="0">
                <a:hlinkClick r:id="rId4"/>
              </a:rPr>
              <a:t>https://www.youtube.com/watch?v=zPDbca83V5Y</a:t>
            </a:r>
            <a:endParaRPr lang="en-GB" sz="1200" dirty="0"/>
          </a:p>
          <a:p>
            <a:pPr algn="ctr"/>
            <a:endParaRPr lang="en-US" sz="1200" dirty="0"/>
          </a:p>
          <a:p>
            <a:pPr algn="ctr"/>
            <a:r>
              <a:rPr lang="en-GB" sz="1200" dirty="0">
                <a:hlinkClick r:id="rId5"/>
              </a:rPr>
              <a:t>https://www.youtube.com/watch?v=FLrCO4K2Wkw</a:t>
            </a:r>
            <a:endParaRPr lang="en-GB" sz="1200" dirty="0"/>
          </a:p>
          <a:p>
            <a:pPr algn="ctr"/>
            <a:endParaRPr lang="en-US" sz="1200" dirty="0"/>
          </a:p>
          <a:p>
            <a:pPr algn="ctr"/>
            <a:r>
              <a:rPr lang="en-GB" sz="1200" dirty="0">
                <a:hlinkClick r:id="rId6"/>
              </a:rPr>
              <a:t>https://www.youtube.com/watch?v=hdTTz6ZaCXs</a:t>
            </a:r>
            <a:endParaRPr lang="en-GB" sz="1200" dirty="0"/>
          </a:p>
        </p:txBody>
      </p:sp>
      <p:sp>
        <p:nvSpPr>
          <p:cNvPr id="5" name="TextBox 4"/>
          <p:cNvSpPr txBox="1"/>
          <p:nvPr/>
        </p:nvSpPr>
        <p:spPr>
          <a:xfrm>
            <a:off x="5675086" y="270401"/>
            <a:ext cx="5328555" cy="646331"/>
          </a:xfrm>
          <a:prstGeom prst="rect">
            <a:avLst/>
          </a:prstGeom>
          <a:noFill/>
        </p:spPr>
        <p:txBody>
          <a:bodyPr wrap="square" rtlCol="0">
            <a:spAutoFit/>
          </a:bodyPr>
          <a:lstStyle/>
          <a:p>
            <a:pPr algn="r"/>
            <a:r>
              <a:rPr lang="en-US" sz="3600" dirty="0"/>
              <a:t>Planter Project My Designs</a:t>
            </a:r>
            <a:endParaRPr lang="en-GB" sz="3600" dirty="0"/>
          </a:p>
        </p:txBody>
      </p:sp>
    </p:spTree>
    <p:extLst>
      <p:ext uri="{BB962C8B-B14F-4D97-AF65-F5344CB8AC3E}">
        <p14:creationId xmlns:p14="http://schemas.microsoft.com/office/powerpoint/2010/main" val="367794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5086" y="270401"/>
            <a:ext cx="5328555" cy="646331"/>
          </a:xfrm>
          <a:prstGeom prst="rect">
            <a:avLst/>
          </a:prstGeom>
          <a:noFill/>
        </p:spPr>
        <p:txBody>
          <a:bodyPr wrap="square" rtlCol="0">
            <a:spAutoFit/>
          </a:bodyPr>
          <a:lstStyle/>
          <a:p>
            <a:pPr algn="r"/>
            <a:r>
              <a:rPr lang="en-US" sz="3600" dirty="0"/>
              <a:t>Planter Project My Designs</a:t>
            </a:r>
            <a:endParaRPr lang="en-GB" sz="3600" dirty="0"/>
          </a:p>
        </p:txBody>
      </p:sp>
    </p:spTree>
    <p:extLst>
      <p:ext uri="{BB962C8B-B14F-4D97-AF65-F5344CB8AC3E}">
        <p14:creationId xmlns:p14="http://schemas.microsoft.com/office/powerpoint/2010/main" val="44739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3115" y="1153395"/>
            <a:ext cx="9462599"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a:t>So now you’ve gathered your recycling you may have items such as the following. Your job now is to use scissors carefully! And tape of any kind to start creating your plant pots.</a:t>
            </a:r>
          </a:p>
          <a:p>
            <a:endParaRPr lang="en-US" sz="1400" dirty="0"/>
          </a:p>
          <a:p>
            <a:r>
              <a:rPr lang="en-US" sz="1400" dirty="0"/>
              <a:t>Things to consider;</a:t>
            </a:r>
          </a:p>
          <a:p>
            <a:pPr marL="285750" indent="-285750">
              <a:buFont typeface="Arial" panose="020B0604020202020204" pitchFamily="34" charset="0"/>
              <a:buChar char="•"/>
            </a:pPr>
            <a:r>
              <a:rPr lang="en-US" sz="1400" dirty="0"/>
              <a:t>Is the material waterproof?</a:t>
            </a:r>
          </a:p>
          <a:p>
            <a:pPr marL="285750" indent="-285750">
              <a:buFont typeface="Arial" panose="020B0604020202020204" pitchFamily="34" charset="0"/>
              <a:buChar char="•"/>
            </a:pPr>
            <a:r>
              <a:rPr lang="en-US" sz="1400" dirty="0"/>
              <a:t>Can you hold soil and water in it?</a:t>
            </a:r>
          </a:p>
          <a:p>
            <a:pPr marL="285750" indent="-285750">
              <a:buFont typeface="Arial" panose="020B0604020202020204" pitchFamily="34" charset="0"/>
              <a:buChar char="•"/>
            </a:pPr>
            <a:r>
              <a:rPr lang="en-US" sz="1400" dirty="0"/>
              <a:t>Can it be decorated?</a:t>
            </a:r>
            <a:endParaRPr lang="en-GB" sz="1400" dirty="0"/>
          </a:p>
        </p:txBody>
      </p:sp>
      <p:pic>
        <p:nvPicPr>
          <p:cNvPr id="7" name="Picture 6"/>
          <p:cNvPicPr>
            <a:picLocks noChangeAspect="1"/>
          </p:cNvPicPr>
          <p:nvPr/>
        </p:nvPicPr>
        <p:blipFill>
          <a:blip r:embed="rId2"/>
          <a:stretch>
            <a:fillRect/>
          </a:stretch>
        </p:blipFill>
        <p:spPr>
          <a:xfrm>
            <a:off x="1292485" y="3138354"/>
            <a:ext cx="2118917" cy="118659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58095220"/>
              </p:ext>
            </p:extLst>
          </p:nvPr>
        </p:nvGraphicFramePr>
        <p:xfrm>
          <a:off x="5277394" y="2919166"/>
          <a:ext cx="5608320" cy="3108960"/>
        </p:xfrm>
        <a:graphic>
          <a:graphicData uri="http://schemas.openxmlformats.org/drawingml/2006/table">
            <a:tbl>
              <a:tblPr firstRow="1" bandRow="1">
                <a:tableStyleId>{5940675A-B579-460E-94D1-54222C63F5DA}</a:tableStyleId>
              </a:tblPr>
              <a:tblGrid>
                <a:gridCol w="1634121">
                  <a:extLst>
                    <a:ext uri="{9D8B030D-6E8A-4147-A177-3AD203B41FA5}">
                      <a16:colId xmlns:a16="http://schemas.microsoft.com/office/drawing/2014/main" val="47271022"/>
                    </a:ext>
                  </a:extLst>
                </a:gridCol>
                <a:gridCol w="3974199">
                  <a:extLst>
                    <a:ext uri="{9D8B030D-6E8A-4147-A177-3AD203B41FA5}">
                      <a16:colId xmlns:a16="http://schemas.microsoft.com/office/drawing/2014/main" val="2684970754"/>
                    </a:ext>
                  </a:extLst>
                </a:gridCol>
              </a:tblGrid>
              <a:tr h="370840">
                <a:tc>
                  <a:txBody>
                    <a:bodyPr/>
                    <a:lstStyle/>
                    <a:p>
                      <a:r>
                        <a:rPr lang="en-US" dirty="0"/>
                        <a:t>Plastic bottles</a:t>
                      </a:r>
                      <a:endParaRPr lang="en-GB" dirty="0"/>
                    </a:p>
                  </a:txBody>
                  <a:tcPr>
                    <a:solidFill>
                      <a:schemeClr val="accent4">
                        <a:lumMod val="40000"/>
                        <a:lumOff val="60000"/>
                      </a:schemeClr>
                    </a:solidFill>
                  </a:tcPr>
                </a:tc>
                <a:tc>
                  <a:txBody>
                    <a:bodyPr/>
                    <a:lstStyle/>
                    <a:p>
                      <a:r>
                        <a:rPr lang="en-US" dirty="0"/>
                        <a:t>Good for holding soil and waterproof, good shape for rockets, minions etc.</a:t>
                      </a:r>
                      <a:endParaRPr lang="en-GB" dirty="0"/>
                    </a:p>
                  </a:txBody>
                  <a:tcPr>
                    <a:solidFill>
                      <a:schemeClr val="accent6">
                        <a:lumMod val="20000"/>
                        <a:lumOff val="80000"/>
                      </a:schemeClr>
                    </a:solidFill>
                  </a:tcPr>
                </a:tc>
                <a:extLst>
                  <a:ext uri="{0D108BD9-81ED-4DB2-BD59-A6C34878D82A}">
                    <a16:rowId xmlns:a16="http://schemas.microsoft.com/office/drawing/2014/main" val="3406655958"/>
                  </a:ext>
                </a:extLst>
              </a:tr>
              <a:tr h="370840">
                <a:tc>
                  <a:txBody>
                    <a:bodyPr/>
                    <a:lstStyle/>
                    <a:p>
                      <a:r>
                        <a:rPr lang="en-US" dirty="0"/>
                        <a:t>cans</a:t>
                      </a:r>
                      <a:endParaRPr lang="en-GB" dirty="0"/>
                    </a:p>
                  </a:txBody>
                  <a:tcPr>
                    <a:solidFill>
                      <a:schemeClr val="accent4">
                        <a:lumMod val="40000"/>
                        <a:lumOff val="60000"/>
                      </a:schemeClr>
                    </a:solidFill>
                  </a:tcPr>
                </a:tc>
                <a:tc>
                  <a:txBody>
                    <a:bodyPr/>
                    <a:lstStyle/>
                    <a:p>
                      <a:r>
                        <a:rPr lang="en-US" dirty="0"/>
                        <a:t>Good for holding soil and water, good for small pots. (be careful</a:t>
                      </a:r>
                      <a:r>
                        <a:rPr lang="en-US" baseline="0" dirty="0"/>
                        <a:t> get an adult to help you as these can be sharp)</a:t>
                      </a:r>
                      <a:endParaRPr lang="en-GB" dirty="0"/>
                    </a:p>
                  </a:txBody>
                  <a:tcPr>
                    <a:solidFill>
                      <a:schemeClr val="accent6">
                        <a:lumMod val="20000"/>
                        <a:lumOff val="80000"/>
                      </a:schemeClr>
                    </a:solidFill>
                  </a:tcPr>
                </a:tc>
                <a:extLst>
                  <a:ext uri="{0D108BD9-81ED-4DB2-BD59-A6C34878D82A}">
                    <a16:rowId xmlns:a16="http://schemas.microsoft.com/office/drawing/2014/main" val="4234855203"/>
                  </a:ext>
                </a:extLst>
              </a:tr>
              <a:tr h="370840">
                <a:tc>
                  <a:txBody>
                    <a:bodyPr/>
                    <a:lstStyle/>
                    <a:p>
                      <a:r>
                        <a:rPr lang="en-US" dirty="0"/>
                        <a:t>tins</a:t>
                      </a:r>
                      <a:endParaRPr lang="en-GB"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Good for holding soil and water medium sized pots (be careful</a:t>
                      </a:r>
                      <a:r>
                        <a:rPr lang="en-US" baseline="0" dirty="0"/>
                        <a:t> get an adult to help you as these can be sharp)</a:t>
                      </a:r>
                      <a:endParaRPr lang="en-GB" dirty="0"/>
                    </a:p>
                  </a:txBody>
                  <a:tcPr>
                    <a:solidFill>
                      <a:schemeClr val="accent6">
                        <a:lumMod val="20000"/>
                        <a:lumOff val="80000"/>
                      </a:schemeClr>
                    </a:solidFill>
                  </a:tcPr>
                </a:tc>
                <a:extLst>
                  <a:ext uri="{0D108BD9-81ED-4DB2-BD59-A6C34878D82A}">
                    <a16:rowId xmlns:a16="http://schemas.microsoft.com/office/drawing/2014/main" val="980347551"/>
                  </a:ext>
                </a:extLst>
              </a:tr>
              <a:tr h="370840">
                <a:tc>
                  <a:txBody>
                    <a:bodyPr/>
                    <a:lstStyle/>
                    <a:p>
                      <a:r>
                        <a:rPr lang="en-US" dirty="0"/>
                        <a:t>cardboard</a:t>
                      </a:r>
                      <a:endParaRPr lang="en-GB" dirty="0"/>
                    </a:p>
                  </a:txBody>
                  <a:tcPr>
                    <a:solidFill>
                      <a:schemeClr val="accent4">
                        <a:lumMod val="40000"/>
                        <a:lumOff val="60000"/>
                      </a:schemeClr>
                    </a:solidFill>
                  </a:tcPr>
                </a:tc>
                <a:tc>
                  <a:txBody>
                    <a:bodyPr/>
                    <a:lstStyle/>
                    <a:p>
                      <a:r>
                        <a:rPr lang="en-US" dirty="0"/>
                        <a:t>Good for decorating the outsides with shapes and features.</a:t>
                      </a:r>
                      <a:endParaRPr lang="en-GB" dirty="0"/>
                    </a:p>
                  </a:txBody>
                  <a:tcPr>
                    <a:solidFill>
                      <a:schemeClr val="accent6">
                        <a:lumMod val="20000"/>
                        <a:lumOff val="80000"/>
                      </a:schemeClr>
                    </a:solidFill>
                  </a:tcPr>
                </a:tc>
                <a:extLst>
                  <a:ext uri="{0D108BD9-81ED-4DB2-BD59-A6C34878D82A}">
                    <a16:rowId xmlns:a16="http://schemas.microsoft.com/office/drawing/2014/main" val="3225268249"/>
                  </a:ext>
                </a:extLst>
              </a:tr>
            </a:tbl>
          </a:graphicData>
        </a:graphic>
      </p:graphicFrame>
      <p:sp>
        <p:nvSpPr>
          <p:cNvPr id="10" name="Rectangle 9"/>
          <p:cNvSpPr/>
          <p:nvPr/>
        </p:nvSpPr>
        <p:spPr>
          <a:xfrm>
            <a:off x="5820668" y="1659701"/>
            <a:ext cx="4838504" cy="369332"/>
          </a:xfrm>
          <a:prstGeom prst="rect">
            <a:avLst/>
          </a:prstGeom>
        </p:spPr>
        <p:txBody>
          <a:bodyPr wrap="none">
            <a:spAutoFit/>
          </a:bodyPr>
          <a:lstStyle/>
          <a:p>
            <a:r>
              <a:rPr lang="en-GB" dirty="0">
                <a:hlinkClick r:id="rId3"/>
              </a:rPr>
              <a:t>https://www.youtube.com/watch?v=OJJvghf1E7A</a:t>
            </a:r>
            <a:endParaRPr lang="en-GB" dirty="0"/>
          </a:p>
        </p:txBody>
      </p:sp>
      <p:sp>
        <p:nvSpPr>
          <p:cNvPr id="11" name="Rounded Rectangle 10"/>
          <p:cNvSpPr/>
          <p:nvPr/>
        </p:nvSpPr>
        <p:spPr>
          <a:xfrm>
            <a:off x="5719997" y="2194366"/>
            <a:ext cx="5039847" cy="4280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This video might help</a:t>
            </a:r>
            <a:endParaRPr lang="en-GB" dirty="0"/>
          </a:p>
        </p:txBody>
      </p:sp>
      <p:sp>
        <p:nvSpPr>
          <p:cNvPr id="12" name="TextBox 11"/>
          <p:cNvSpPr txBox="1"/>
          <p:nvPr/>
        </p:nvSpPr>
        <p:spPr>
          <a:xfrm>
            <a:off x="1408597" y="5824127"/>
            <a:ext cx="508652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You should test the materials first before using them</a:t>
            </a:r>
            <a:endParaRPr lang="en-GB" dirty="0"/>
          </a:p>
        </p:txBody>
      </p:sp>
      <p:pic>
        <p:nvPicPr>
          <p:cNvPr id="6" name="Picture 5"/>
          <p:cNvPicPr>
            <a:picLocks noChangeAspect="1"/>
          </p:cNvPicPr>
          <p:nvPr/>
        </p:nvPicPr>
        <p:blipFill>
          <a:blip r:embed="rId4"/>
          <a:stretch>
            <a:fillRect/>
          </a:stretch>
        </p:blipFill>
        <p:spPr>
          <a:xfrm>
            <a:off x="3018320" y="4315622"/>
            <a:ext cx="2041224" cy="1228972"/>
          </a:xfrm>
          <a:prstGeom prst="rect">
            <a:avLst/>
          </a:prstGeom>
        </p:spPr>
      </p:pic>
      <p:pic>
        <p:nvPicPr>
          <p:cNvPr id="5" name="Picture 4"/>
          <p:cNvPicPr>
            <a:picLocks noChangeAspect="1"/>
          </p:cNvPicPr>
          <p:nvPr/>
        </p:nvPicPr>
        <p:blipFill>
          <a:blip r:embed="rId5"/>
          <a:stretch>
            <a:fillRect/>
          </a:stretch>
        </p:blipFill>
        <p:spPr>
          <a:xfrm>
            <a:off x="3117203" y="3032408"/>
            <a:ext cx="1942341" cy="1292540"/>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99556" l="6667" r="94667"/>
                    </a14:imgEffect>
                  </a14:imgLayer>
                </a14:imgProps>
              </a:ext>
            </a:extLst>
          </a:blip>
          <a:stretch>
            <a:fillRect/>
          </a:stretch>
        </p:blipFill>
        <p:spPr>
          <a:xfrm>
            <a:off x="1557349" y="4135514"/>
            <a:ext cx="1589188" cy="1589188"/>
          </a:xfrm>
          <a:prstGeom prst="rect">
            <a:avLst/>
          </a:prstGeom>
        </p:spPr>
      </p:pic>
      <p:sp>
        <p:nvSpPr>
          <p:cNvPr id="13" name="TextBox 12"/>
          <p:cNvSpPr txBox="1"/>
          <p:nvPr/>
        </p:nvSpPr>
        <p:spPr>
          <a:xfrm>
            <a:off x="3411402" y="270401"/>
            <a:ext cx="7592239" cy="646331"/>
          </a:xfrm>
          <a:prstGeom prst="rect">
            <a:avLst/>
          </a:prstGeom>
          <a:noFill/>
        </p:spPr>
        <p:txBody>
          <a:bodyPr wrap="square" rtlCol="0">
            <a:spAutoFit/>
          </a:bodyPr>
          <a:lstStyle/>
          <a:p>
            <a:pPr algn="r"/>
            <a:r>
              <a:rPr lang="en-US" sz="3600" dirty="0"/>
              <a:t>Planter Project Making My </a:t>
            </a:r>
            <a:r>
              <a:rPr lang="en-GB" sz="3600" dirty="0"/>
              <a:t>Best </a:t>
            </a:r>
            <a:r>
              <a:rPr lang="en-US" sz="3600" dirty="0"/>
              <a:t>Design</a:t>
            </a:r>
            <a:endParaRPr lang="en-GB" sz="3600" dirty="0"/>
          </a:p>
        </p:txBody>
      </p:sp>
    </p:spTree>
    <p:extLst>
      <p:ext uri="{BB962C8B-B14F-4D97-AF65-F5344CB8AC3E}">
        <p14:creationId xmlns:p14="http://schemas.microsoft.com/office/powerpoint/2010/main" val="416177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930" y="1075085"/>
            <a:ext cx="928261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a:t>So, now its time to test and evaluate your product!</a:t>
            </a:r>
          </a:p>
          <a:p>
            <a:endParaRPr lang="en-US" sz="1400" dirty="0"/>
          </a:p>
          <a:p>
            <a:r>
              <a:rPr lang="en-US" sz="1400" dirty="0"/>
              <a:t>You need to get some soil and pop it in your plant pot. Then if you have seeds pop them in, if you have just 1 tomato then that will work also.</a:t>
            </a:r>
            <a:endParaRPr lang="en-GB" sz="1400" dirty="0"/>
          </a:p>
        </p:txBody>
      </p:sp>
      <p:sp>
        <p:nvSpPr>
          <p:cNvPr id="3" name="Rectangle 2"/>
          <p:cNvSpPr/>
          <p:nvPr/>
        </p:nvSpPr>
        <p:spPr>
          <a:xfrm>
            <a:off x="1652379" y="2151337"/>
            <a:ext cx="9648443" cy="369332"/>
          </a:xfrm>
          <a:prstGeom prst="rect">
            <a:avLst/>
          </a:prstGeom>
        </p:spPr>
        <p:txBody>
          <a:bodyPr wrap="square">
            <a:spAutoFit/>
          </a:bodyPr>
          <a:lstStyle/>
          <a:p>
            <a:r>
              <a:rPr lang="en-GB" dirty="0">
                <a:hlinkClick r:id="rId2"/>
              </a:rPr>
              <a:t>https://www.gardeningknowhow.com/edible/vegetables/tomato/planting-tomato-slices.htm</a:t>
            </a:r>
            <a:endParaRPr lang="en-GB" dirty="0"/>
          </a:p>
        </p:txBody>
      </p:sp>
      <p:sp>
        <p:nvSpPr>
          <p:cNvPr id="4" name="TextBox 3"/>
          <p:cNvSpPr txBox="1"/>
          <p:nvPr/>
        </p:nvSpPr>
        <p:spPr>
          <a:xfrm>
            <a:off x="4723941" y="2720452"/>
            <a:ext cx="598760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This article explains how a tomato sliced can grow into a plant.</a:t>
            </a:r>
            <a:endParaRPr lang="en-GB" dirty="0"/>
          </a:p>
        </p:txBody>
      </p:sp>
      <p:pic>
        <p:nvPicPr>
          <p:cNvPr id="5" name="Picture 4"/>
          <p:cNvPicPr>
            <a:picLocks noChangeAspect="1"/>
          </p:cNvPicPr>
          <p:nvPr/>
        </p:nvPicPr>
        <p:blipFill>
          <a:blip r:embed="rId3"/>
          <a:stretch>
            <a:fillRect/>
          </a:stretch>
        </p:blipFill>
        <p:spPr>
          <a:xfrm>
            <a:off x="1652379" y="2846391"/>
            <a:ext cx="3070498" cy="3070498"/>
          </a:xfrm>
          <a:prstGeom prst="rect">
            <a:avLst/>
          </a:prstGeom>
        </p:spPr>
      </p:pic>
      <p:sp>
        <p:nvSpPr>
          <p:cNvPr id="7" name="TextBox 6"/>
          <p:cNvSpPr txBox="1"/>
          <p:nvPr/>
        </p:nvSpPr>
        <p:spPr>
          <a:xfrm>
            <a:off x="4045084" y="3370576"/>
            <a:ext cx="666645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So you now need to plant the seeds and water them. That’s it! At least for a few days anyway!</a:t>
            </a:r>
            <a:endParaRPr lang="en-GB" dirty="0"/>
          </a:p>
        </p:txBody>
      </p:sp>
      <p:sp>
        <p:nvSpPr>
          <p:cNvPr id="8" name="TextBox 7"/>
          <p:cNvSpPr txBox="1"/>
          <p:nvPr/>
        </p:nvSpPr>
        <p:spPr>
          <a:xfrm>
            <a:off x="5659844" y="4381640"/>
            <a:ext cx="505169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What worked well explain</a:t>
            </a:r>
          </a:p>
          <a:p>
            <a:endParaRPr lang="en-US" dirty="0"/>
          </a:p>
          <a:p>
            <a:r>
              <a:rPr lang="en-US" dirty="0"/>
              <a:t>How would you improve it further?</a:t>
            </a:r>
          </a:p>
          <a:p>
            <a:endParaRPr lang="en-US" dirty="0"/>
          </a:p>
          <a:p>
            <a:r>
              <a:rPr lang="en-US" dirty="0"/>
              <a:t>How did you enjoy the project?</a:t>
            </a:r>
          </a:p>
          <a:p>
            <a:endParaRPr lang="en-GB" dirty="0"/>
          </a:p>
        </p:txBody>
      </p:sp>
      <p:sp>
        <p:nvSpPr>
          <p:cNvPr id="9" name="TextBox 8"/>
          <p:cNvSpPr txBox="1"/>
          <p:nvPr/>
        </p:nvSpPr>
        <p:spPr>
          <a:xfrm>
            <a:off x="3411402" y="270401"/>
            <a:ext cx="7592239" cy="646331"/>
          </a:xfrm>
          <a:prstGeom prst="rect">
            <a:avLst/>
          </a:prstGeom>
          <a:noFill/>
        </p:spPr>
        <p:txBody>
          <a:bodyPr wrap="square" rtlCol="0">
            <a:spAutoFit/>
          </a:bodyPr>
          <a:lstStyle/>
          <a:p>
            <a:pPr algn="r"/>
            <a:r>
              <a:rPr lang="en-US" sz="3600" dirty="0"/>
              <a:t>Planter Project </a:t>
            </a:r>
            <a:r>
              <a:rPr lang="en-GB" sz="3600" dirty="0"/>
              <a:t>Evaluating my project</a:t>
            </a:r>
          </a:p>
        </p:txBody>
      </p:sp>
    </p:spTree>
    <p:extLst>
      <p:ext uri="{BB962C8B-B14F-4D97-AF65-F5344CB8AC3E}">
        <p14:creationId xmlns:p14="http://schemas.microsoft.com/office/powerpoint/2010/main" val="72038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lum bright="70000" contrast="-70000"/>
          </a:blip>
          <a:stretch>
            <a:fillRect/>
          </a:stretch>
        </p:blipFill>
        <p:spPr>
          <a:xfrm rot="20881172">
            <a:off x="2863396" y="-962810"/>
            <a:ext cx="4713062" cy="3927552"/>
          </a:xfrm>
          <a:prstGeom prst="rect">
            <a:avLst/>
          </a:prstGeom>
        </p:spPr>
      </p:pic>
      <p:pic>
        <p:nvPicPr>
          <p:cNvPr id="2" name="Picture 1"/>
          <p:cNvPicPr>
            <a:picLocks noChangeAspect="1"/>
          </p:cNvPicPr>
          <p:nvPr/>
        </p:nvPicPr>
        <p:blipFill>
          <a:blip r:embed="rId3"/>
          <a:stretch>
            <a:fillRect/>
          </a:stretch>
        </p:blipFill>
        <p:spPr>
          <a:xfrm>
            <a:off x="3251311" y="1548681"/>
            <a:ext cx="5965259" cy="4468186"/>
          </a:xfrm>
          <a:prstGeom prst="rect">
            <a:avLst/>
          </a:prstGeom>
        </p:spPr>
      </p:pic>
      <p:sp>
        <p:nvSpPr>
          <p:cNvPr id="4" name="TextBox 3"/>
          <p:cNvSpPr txBox="1"/>
          <p:nvPr/>
        </p:nvSpPr>
        <p:spPr>
          <a:xfrm>
            <a:off x="174171" y="354635"/>
            <a:ext cx="10972800" cy="646331"/>
          </a:xfrm>
          <a:prstGeom prst="rect">
            <a:avLst/>
          </a:prstGeom>
          <a:noFill/>
        </p:spPr>
        <p:txBody>
          <a:bodyPr wrap="square" rtlCol="0">
            <a:spAutoFit/>
          </a:bodyPr>
          <a:lstStyle/>
          <a:p>
            <a:pPr algn="r"/>
            <a:r>
              <a:rPr lang="en-US" sz="3600" dirty="0"/>
              <a:t>And… your done! </a:t>
            </a:r>
            <a:r>
              <a:rPr lang="en-US" sz="3600" dirty="0">
                <a:solidFill>
                  <a:schemeClr val="accent2"/>
                </a:solidFill>
              </a:rPr>
              <a:t>Well done, </a:t>
            </a:r>
            <a:r>
              <a:rPr lang="en-US" sz="3600" dirty="0"/>
              <a:t>enjoy your tomatoes.</a:t>
            </a:r>
            <a:endParaRPr lang="en-GB" sz="3600" dirty="0"/>
          </a:p>
        </p:txBody>
      </p:sp>
    </p:spTree>
    <p:extLst>
      <p:ext uri="{BB962C8B-B14F-4D97-AF65-F5344CB8AC3E}">
        <p14:creationId xmlns:p14="http://schemas.microsoft.com/office/powerpoint/2010/main" val="38608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4776" y="235818"/>
            <a:ext cx="6778862" cy="719604"/>
          </a:xfrm>
        </p:spPr>
        <p:txBody>
          <a:bodyPr anchor="b">
            <a:normAutofit/>
          </a:bodyPr>
          <a:lstStyle/>
          <a:p>
            <a:pPr algn="r"/>
            <a:r>
              <a:rPr lang="en-GB" sz="4000" b="1" dirty="0"/>
              <a:t>THE BIG PICTURE</a:t>
            </a:r>
            <a:endParaRPr lang="en-GB" sz="2400" b="1" dirty="0"/>
          </a:p>
        </p:txBody>
      </p:sp>
      <p:sp>
        <p:nvSpPr>
          <p:cNvPr id="7" name="Rectangle 6"/>
          <p:cNvSpPr/>
          <p:nvPr/>
        </p:nvSpPr>
        <p:spPr>
          <a:xfrm>
            <a:off x="1117651" y="776127"/>
            <a:ext cx="8244064" cy="5755422"/>
          </a:xfrm>
          <a:prstGeom prst="rect">
            <a:avLst/>
          </a:prstGeom>
        </p:spPr>
        <p:txBody>
          <a:bodyPr wrap="square">
            <a:spAutoFit/>
          </a:bodyPr>
          <a:lstStyle/>
          <a:p>
            <a:r>
              <a:rPr lang="en-GB" sz="1600" b="1" dirty="0"/>
              <a:t>Your first year in Technology </a:t>
            </a:r>
          </a:p>
          <a:p>
            <a:r>
              <a:rPr lang="en-GB" sz="1600" dirty="0"/>
              <a:t>During year 9 you will use all of your existing skills at key stage 3 during year 7 and 8.  We aim to take a practical approach that encourages you to design and make products with creativity and originality. We do this through exploring a variety of practical/design based activities, using a range of traditional and contemporary materials and techniques.  We will also look at how materials technology have developed over time to help shape the world we live in today. </a:t>
            </a:r>
          </a:p>
          <a:p>
            <a:endParaRPr lang="en-GB" sz="1600" dirty="0"/>
          </a:p>
          <a:p>
            <a:r>
              <a:rPr lang="en-GB" sz="1600" dirty="0"/>
              <a:t>During year 9 we use the acronym of DESIGN to break down our projects across each half term</a:t>
            </a:r>
          </a:p>
          <a:p>
            <a:endParaRPr lang="en-GB" sz="1600" dirty="0"/>
          </a:p>
          <a:p>
            <a:pPr marL="171450" indent="-171450">
              <a:buFont typeface="Arial" pitchFamily="34" charset="0"/>
              <a:buChar char="•"/>
            </a:pPr>
            <a:r>
              <a:rPr lang="en-GB" sz="1600" b="1" dirty="0">
                <a:solidFill>
                  <a:srgbClr val="FFC000"/>
                </a:solidFill>
              </a:rPr>
              <a:t>Discover</a:t>
            </a:r>
            <a:r>
              <a:rPr lang="en-GB" sz="1600" dirty="0"/>
              <a:t>: You will analyse existing products and use what you learn to help you in your own projects</a:t>
            </a:r>
          </a:p>
          <a:p>
            <a:pPr marL="171450" indent="-171450">
              <a:buFont typeface="Arial" pitchFamily="34" charset="0"/>
              <a:buChar char="•"/>
            </a:pPr>
            <a:r>
              <a:rPr lang="en-GB" sz="1600" b="1" dirty="0">
                <a:solidFill>
                  <a:srgbClr val="7030A0"/>
                </a:solidFill>
              </a:rPr>
              <a:t>Explore</a:t>
            </a:r>
            <a:r>
              <a:rPr lang="en-GB" sz="1600" dirty="0"/>
              <a:t>: Look at materials and how they are processed so your know which work best in different products (woods, metals, plastics and composite ‘smart’ materials). </a:t>
            </a:r>
          </a:p>
          <a:p>
            <a:pPr marL="171450" indent="-171450">
              <a:buFont typeface="Arial" pitchFamily="34" charset="0"/>
              <a:buChar char="•"/>
            </a:pPr>
            <a:r>
              <a:rPr lang="en-GB" sz="1600" dirty="0">
                <a:solidFill>
                  <a:srgbClr val="00B0F0"/>
                </a:solidFill>
              </a:rPr>
              <a:t>Share</a:t>
            </a:r>
            <a:r>
              <a:rPr lang="en-GB" sz="1600" dirty="0"/>
              <a:t>: You will develop your visual communicate techniques so you can share ideas clearly and in different ways including using computer aided design/manufacture. </a:t>
            </a:r>
          </a:p>
          <a:p>
            <a:pPr marL="171450" indent="-171450">
              <a:buFont typeface="Arial" pitchFamily="34" charset="0"/>
              <a:buChar char="•"/>
            </a:pPr>
            <a:r>
              <a:rPr lang="en-GB" sz="1600" b="1" dirty="0">
                <a:solidFill>
                  <a:srgbClr val="FF0000"/>
                </a:solidFill>
              </a:rPr>
              <a:t>Innovate</a:t>
            </a:r>
            <a:r>
              <a:rPr lang="en-GB" sz="1600" dirty="0"/>
              <a:t>: you will develop your design ability in response to different design challenges considering design constraints (such as environment, social, moral, safety, and cost)</a:t>
            </a:r>
          </a:p>
          <a:p>
            <a:pPr marL="171450" indent="-171450">
              <a:buFont typeface="Arial" pitchFamily="34" charset="0"/>
              <a:buChar char="•"/>
            </a:pPr>
            <a:r>
              <a:rPr lang="en-GB" sz="1600" b="1" dirty="0">
                <a:solidFill>
                  <a:srgbClr val="00B050"/>
                </a:solidFill>
              </a:rPr>
              <a:t>Genius</a:t>
            </a:r>
            <a:r>
              <a:rPr lang="en-GB" sz="1600" dirty="0"/>
              <a:t>: You will look at the history of how and why products develop and change over time.  Using iconic designs to help us.</a:t>
            </a:r>
          </a:p>
          <a:p>
            <a:pPr marL="171450" indent="-171450">
              <a:buFont typeface="Arial" pitchFamily="34" charset="0"/>
              <a:buChar char="•"/>
            </a:pPr>
            <a:r>
              <a:rPr lang="en-GB" sz="1600" b="1" dirty="0">
                <a:solidFill>
                  <a:srgbClr val="002060"/>
                </a:solidFill>
              </a:rPr>
              <a:t>Need</a:t>
            </a:r>
            <a:r>
              <a:rPr lang="en-GB" sz="1600" dirty="0"/>
              <a:t>: You will be given a real challenging STEM project design brief with a real client.  This will involve you having to design and make a solution to be fully tested and using all the skills you have developed throughout the year</a:t>
            </a:r>
          </a:p>
          <a:p>
            <a:pPr marL="171450" indent="-171450">
              <a:buFont typeface="Arial" pitchFamily="34" charset="0"/>
              <a:buChar char="•"/>
            </a:pPr>
            <a:endParaRPr lang="en-GB" sz="1600" dirty="0"/>
          </a:p>
        </p:txBody>
      </p:sp>
    </p:spTree>
    <p:extLst>
      <p:ext uri="{BB962C8B-B14F-4D97-AF65-F5344CB8AC3E}">
        <p14:creationId xmlns:p14="http://schemas.microsoft.com/office/powerpoint/2010/main" val="207769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3251413" y="39681"/>
            <a:ext cx="7900679" cy="5957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300" b="1" dirty="0"/>
              <a:t>My Selfie </a:t>
            </a:r>
          </a:p>
          <a:p>
            <a:pPr algn="r"/>
            <a:r>
              <a:rPr lang="en-GB" sz="1600" b="1" dirty="0"/>
              <a:t>Draw your own selfie in the phone below then complete the boxes below</a:t>
            </a:r>
            <a:endParaRPr lang="en-GB" sz="2100" dirty="0"/>
          </a:p>
        </p:txBody>
      </p:sp>
      <p:pic>
        <p:nvPicPr>
          <p:cNvPr id="16" name="Picture 15"/>
          <p:cNvPicPr>
            <a:picLocks noChangeAspect="1"/>
          </p:cNvPicPr>
          <p:nvPr/>
        </p:nvPicPr>
        <p:blipFill>
          <a:blip r:embed="rId2">
            <a:clrChange>
              <a:clrFrom>
                <a:srgbClr val="FFFFFF"/>
              </a:clrFrom>
              <a:clrTo>
                <a:srgbClr val="FFFFFF">
                  <a:alpha val="0"/>
                </a:srgbClr>
              </a:clrTo>
            </a:clrChange>
          </a:blip>
          <a:stretch>
            <a:fillRect/>
          </a:stretch>
        </p:blipFill>
        <p:spPr>
          <a:xfrm>
            <a:off x="4841861" y="963662"/>
            <a:ext cx="2728191" cy="5308111"/>
          </a:xfrm>
          <a:prstGeom prst="rect">
            <a:avLst/>
          </a:prstGeom>
        </p:spPr>
      </p:pic>
      <p:sp>
        <p:nvSpPr>
          <p:cNvPr id="5" name="Line Callout 1 4"/>
          <p:cNvSpPr/>
          <p:nvPr/>
        </p:nvSpPr>
        <p:spPr>
          <a:xfrm>
            <a:off x="7696842" y="876055"/>
            <a:ext cx="3455251" cy="940699"/>
          </a:xfrm>
          <a:prstGeom prst="borderCallout1">
            <a:avLst>
              <a:gd name="adj1" fmla="val 53057"/>
              <a:gd name="adj2" fmla="val -290"/>
              <a:gd name="adj3" fmla="val 125842"/>
              <a:gd name="adj4" fmla="val -23285"/>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I dislike</a:t>
            </a:r>
          </a:p>
        </p:txBody>
      </p:sp>
      <p:sp>
        <p:nvSpPr>
          <p:cNvPr id="17" name="Line Callout 1 16"/>
          <p:cNvSpPr/>
          <p:nvPr/>
        </p:nvSpPr>
        <p:spPr>
          <a:xfrm>
            <a:off x="1246090" y="2057397"/>
            <a:ext cx="3468980" cy="940699"/>
          </a:xfrm>
          <a:prstGeom prst="borderCallout1">
            <a:avLst>
              <a:gd name="adj1" fmla="val 53057"/>
              <a:gd name="adj2" fmla="val 99445"/>
              <a:gd name="adj3" fmla="val 87995"/>
              <a:gd name="adj4" fmla="val 125078"/>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The projects in Technology I have…</a:t>
            </a:r>
          </a:p>
        </p:txBody>
      </p:sp>
      <p:sp>
        <p:nvSpPr>
          <p:cNvPr id="18" name="Line Callout 1 17"/>
          <p:cNvSpPr/>
          <p:nvPr/>
        </p:nvSpPr>
        <p:spPr>
          <a:xfrm>
            <a:off x="7696843" y="2106206"/>
            <a:ext cx="3455250" cy="940699"/>
          </a:xfrm>
          <a:prstGeom prst="borderCallout1">
            <a:avLst>
              <a:gd name="adj1" fmla="val 49246"/>
              <a:gd name="adj2" fmla="val 1007"/>
              <a:gd name="adj3" fmla="val 107735"/>
              <a:gd name="adj4" fmla="val -24063"/>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I like learning when I can</a:t>
            </a:r>
          </a:p>
          <a:p>
            <a:endParaRPr lang="en-GB" sz="1000" dirty="0"/>
          </a:p>
        </p:txBody>
      </p:sp>
      <p:sp>
        <p:nvSpPr>
          <p:cNvPr id="19" name="Line Callout 1 18"/>
          <p:cNvSpPr/>
          <p:nvPr/>
        </p:nvSpPr>
        <p:spPr>
          <a:xfrm>
            <a:off x="7696843" y="3336356"/>
            <a:ext cx="3455250" cy="940699"/>
          </a:xfrm>
          <a:prstGeom prst="borderCallout1">
            <a:avLst>
              <a:gd name="adj1" fmla="val 47339"/>
              <a:gd name="adj2" fmla="val -549"/>
              <a:gd name="adj3" fmla="val 97252"/>
              <a:gd name="adj4" fmla="val -23544"/>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In Technology I am good at</a:t>
            </a:r>
          </a:p>
        </p:txBody>
      </p:sp>
      <p:sp>
        <p:nvSpPr>
          <p:cNvPr id="20" name="Line Callout 1 19"/>
          <p:cNvSpPr/>
          <p:nvPr/>
        </p:nvSpPr>
        <p:spPr>
          <a:xfrm>
            <a:off x="1246090" y="876055"/>
            <a:ext cx="3468980" cy="940699"/>
          </a:xfrm>
          <a:prstGeom prst="borderCallout1">
            <a:avLst>
              <a:gd name="adj1" fmla="val 119408"/>
              <a:gd name="adj2" fmla="val 124074"/>
              <a:gd name="adj3" fmla="val 50284"/>
              <a:gd name="adj4" fmla="val 99229"/>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I like</a:t>
            </a:r>
          </a:p>
        </p:txBody>
      </p:sp>
      <p:sp>
        <p:nvSpPr>
          <p:cNvPr id="21" name="Line Callout 1 20"/>
          <p:cNvSpPr/>
          <p:nvPr/>
        </p:nvSpPr>
        <p:spPr>
          <a:xfrm>
            <a:off x="7696841" y="4566507"/>
            <a:ext cx="3455251" cy="940699"/>
          </a:xfrm>
          <a:prstGeom prst="borderCallout1">
            <a:avLst>
              <a:gd name="adj1" fmla="val 52104"/>
              <a:gd name="adj2" fmla="val -549"/>
              <a:gd name="adj3" fmla="val 69616"/>
              <a:gd name="adj4" fmla="val -24063"/>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In Technology I need extra help with</a:t>
            </a:r>
          </a:p>
        </p:txBody>
      </p:sp>
      <p:sp>
        <p:nvSpPr>
          <p:cNvPr id="22" name="Line Callout 1 21"/>
          <p:cNvSpPr/>
          <p:nvPr/>
        </p:nvSpPr>
        <p:spPr>
          <a:xfrm>
            <a:off x="1246090" y="3336356"/>
            <a:ext cx="3468980" cy="940699"/>
          </a:xfrm>
          <a:prstGeom prst="borderCallout1">
            <a:avLst>
              <a:gd name="adj1" fmla="val 56869"/>
              <a:gd name="adj2" fmla="val 101771"/>
              <a:gd name="adj3" fmla="val 73700"/>
              <a:gd name="adj4" fmla="val 124044"/>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Last year in technology I made…</a:t>
            </a:r>
          </a:p>
        </p:txBody>
      </p:sp>
      <p:sp>
        <p:nvSpPr>
          <p:cNvPr id="23" name="Line Callout 1 22"/>
          <p:cNvSpPr/>
          <p:nvPr/>
        </p:nvSpPr>
        <p:spPr>
          <a:xfrm>
            <a:off x="1246090" y="4517698"/>
            <a:ext cx="3468980" cy="940699"/>
          </a:xfrm>
          <a:prstGeom prst="borderCallout1">
            <a:avLst>
              <a:gd name="adj1" fmla="val 45434"/>
              <a:gd name="adj2" fmla="val 101513"/>
              <a:gd name="adj3" fmla="val 47970"/>
              <a:gd name="adj4" fmla="val 123527"/>
            </a:avLst>
          </a:prstGeom>
        </p:spPr>
        <p:style>
          <a:lnRef idx="2">
            <a:schemeClr val="dk1"/>
          </a:lnRef>
          <a:fillRef idx="1">
            <a:schemeClr val="lt1"/>
          </a:fillRef>
          <a:effectRef idx="0">
            <a:schemeClr val="dk1"/>
          </a:effectRef>
          <a:fontRef idx="minor">
            <a:schemeClr val="dk1"/>
          </a:fontRef>
        </p:style>
        <p:txBody>
          <a:bodyPr rtlCol="0" anchor="t"/>
          <a:lstStyle/>
          <a:p>
            <a:r>
              <a:rPr lang="en-GB" sz="1000" dirty="0"/>
              <a:t>My interests are…</a:t>
            </a:r>
          </a:p>
        </p:txBody>
      </p:sp>
    </p:spTree>
    <p:extLst>
      <p:ext uri="{BB962C8B-B14F-4D97-AF65-F5344CB8AC3E}">
        <p14:creationId xmlns:p14="http://schemas.microsoft.com/office/powerpoint/2010/main" val="396454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blip>
          <a:srcRect b="5377"/>
          <a:stretch/>
        </p:blipFill>
        <p:spPr>
          <a:xfrm>
            <a:off x="1874094" y="1171883"/>
            <a:ext cx="8031907" cy="5121340"/>
          </a:xfrm>
          <a:prstGeom prst="rect">
            <a:avLst/>
          </a:prstGeom>
        </p:spPr>
      </p:pic>
      <p:sp>
        <p:nvSpPr>
          <p:cNvPr id="4" name="Title 3"/>
          <p:cNvSpPr txBox="1">
            <a:spLocks/>
          </p:cNvSpPr>
          <p:nvPr/>
        </p:nvSpPr>
        <p:spPr>
          <a:xfrm>
            <a:off x="1246564" y="115863"/>
            <a:ext cx="9869672" cy="5957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b="1" dirty="0"/>
              <a:t>Postcard to Me </a:t>
            </a:r>
          </a:p>
          <a:p>
            <a:pPr algn="r"/>
            <a:r>
              <a:rPr lang="en-GB" sz="1800" b="1" dirty="0"/>
              <a:t>Tell me what you would say to yourself at the end of year 9</a:t>
            </a:r>
            <a:endParaRPr lang="en-GB" sz="1200" dirty="0"/>
          </a:p>
        </p:txBody>
      </p:sp>
    </p:spTree>
    <p:extLst>
      <p:ext uri="{BB962C8B-B14F-4D97-AF65-F5344CB8AC3E}">
        <p14:creationId xmlns:p14="http://schemas.microsoft.com/office/powerpoint/2010/main" val="32678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163" y="226858"/>
            <a:ext cx="6334106" cy="646331"/>
          </a:xfrm>
          <a:prstGeom prst="rect">
            <a:avLst/>
          </a:prstGeom>
          <a:noFill/>
        </p:spPr>
        <p:txBody>
          <a:bodyPr wrap="none" rtlCol="0">
            <a:spAutoFit/>
          </a:bodyPr>
          <a:lstStyle/>
          <a:p>
            <a:pPr algn="r"/>
            <a:r>
              <a:rPr lang="en-US" sz="3600" dirty="0"/>
              <a:t>Planter Project Transition project</a:t>
            </a:r>
            <a:endParaRPr lang="en-GB" sz="3600" dirty="0"/>
          </a:p>
        </p:txBody>
      </p:sp>
      <p:pic>
        <p:nvPicPr>
          <p:cNvPr id="5" name="Picture 4"/>
          <p:cNvPicPr>
            <a:picLocks noChangeAspect="1"/>
          </p:cNvPicPr>
          <p:nvPr/>
        </p:nvPicPr>
        <p:blipFill rotWithShape="1">
          <a:blip r:embed="rId2"/>
          <a:srcRect l="19286" t="9213"/>
          <a:stretch/>
        </p:blipFill>
        <p:spPr>
          <a:xfrm>
            <a:off x="1362730" y="1068759"/>
            <a:ext cx="5199021" cy="3289381"/>
          </a:xfrm>
          <a:prstGeom prst="rect">
            <a:avLst/>
          </a:prstGeom>
        </p:spPr>
      </p:pic>
      <p:pic>
        <p:nvPicPr>
          <p:cNvPr id="7" name="Picture 6"/>
          <p:cNvPicPr>
            <a:picLocks noChangeAspect="1"/>
          </p:cNvPicPr>
          <p:nvPr/>
        </p:nvPicPr>
        <p:blipFill>
          <a:blip r:embed="rId3"/>
          <a:stretch>
            <a:fillRect/>
          </a:stretch>
        </p:blipFill>
        <p:spPr>
          <a:xfrm>
            <a:off x="6561751" y="1068759"/>
            <a:ext cx="4164308" cy="2773911"/>
          </a:xfrm>
          <a:prstGeom prst="rect">
            <a:avLst/>
          </a:prstGeom>
        </p:spPr>
      </p:pic>
      <p:pic>
        <p:nvPicPr>
          <p:cNvPr id="1026" name="Picture 2" descr="Image result for flower pot made from recycled bo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315" y="4005616"/>
            <a:ext cx="3437433" cy="1933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34" y="3353850"/>
            <a:ext cx="463543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Lesson Objectives</a:t>
            </a:r>
          </a:p>
          <a:p>
            <a:pPr marL="285750" indent="-285750">
              <a:buFont typeface="Arial" panose="020B0604020202020204" pitchFamily="34" charset="0"/>
              <a:buChar char="•"/>
            </a:pPr>
            <a:r>
              <a:rPr lang="en-US" dirty="0"/>
              <a:t>To learn and apply effective research techniques.</a:t>
            </a:r>
          </a:p>
          <a:p>
            <a:pPr marL="285750" indent="-285750">
              <a:buFont typeface="Arial" panose="020B0604020202020204" pitchFamily="34" charset="0"/>
              <a:buChar char="•"/>
            </a:pPr>
            <a:r>
              <a:rPr lang="en-US" dirty="0"/>
              <a:t>To develop communication of ideas and apply creative thinking techniques.</a:t>
            </a:r>
          </a:p>
          <a:p>
            <a:pPr marL="285750" indent="-285750">
              <a:buFont typeface="Arial" panose="020B0604020202020204" pitchFamily="34" charset="0"/>
              <a:buChar char="•"/>
            </a:pPr>
            <a:r>
              <a:rPr lang="en-US" dirty="0"/>
              <a:t>To apply practical skills to a make physical model.</a:t>
            </a:r>
          </a:p>
          <a:p>
            <a:pPr marL="285750" indent="-285750">
              <a:buFont typeface="Arial" panose="020B0604020202020204" pitchFamily="34" charset="0"/>
              <a:buChar char="•"/>
            </a:pPr>
            <a:r>
              <a:rPr lang="en-US" dirty="0"/>
              <a:t>To evaluate effectiveness of design solutions and make improvements.</a:t>
            </a:r>
            <a:endParaRPr lang="en-GB" dirty="0"/>
          </a:p>
        </p:txBody>
      </p:sp>
    </p:spTree>
    <p:extLst>
      <p:ext uri="{BB962C8B-B14F-4D97-AF65-F5344CB8AC3E}">
        <p14:creationId xmlns:p14="http://schemas.microsoft.com/office/powerpoint/2010/main" val="263349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3678" y="3245884"/>
            <a:ext cx="5109350" cy="280076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Research is the essential starting point to any project. So first things first, what do we need to know before starting this project?</a:t>
            </a:r>
            <a:r>
              <a:rPr lang="en-GB" sz="1600" dirty="0"/>
              <a:t>  </a:t>
            </a:r>
            <a:r>
              <a:rPr lang="en-US" sz="1600" dirty="0"/>
              <a:t>We probably need to work out the following things;</a:t>
            </a:r>
          </a:p>
          <a:p>
            <a:endParaRPr lang="en-US" sz="1600" dirty="0"/>
          </a:p>
          <a:p>
            <a:pPr marL="285750" indent="-285750">
              <a:buFont typeface="Arial" panose="020B0604020202020204" pitchFamily="34" charset="0"/>
              <a:buChar char="•"/>
            </a:pPr>
            <a:r>
              <a:rPr lang="en-US" sz="1600" dirty="0"/>
              <a:t>What is the impact of plastic bottles being disposed of?</a:t>
            </a:r>
          </a:p>
          <a:p>
            <a:pPr marL="285750" indent="-285750">
              <a:buFont typeface="Arial" panose="020B0604020202020204" pitchFamily="34" charset="0"/>
              <a:buChar char="•"/>
            </a:pPr>
            <a:r>
              <a:rPr lang="en-US" sz="1600" dirty="0"/>
              <a:t>why is food packaging being recycled?</a:t>
            </a:r>
          </a:p>
          <a:p>
            <a:pPr marL="285750" indent="-285750">
              <a:buFont typeface="Arial" panose="020B0604020202020204" pitchFamily="34" charset="0"/>
              <a:buChar char="•"/>
            </a:pPr>
            <a:r>
              <a:rPr lang="en-US" sz="1600" dirty="0"/>
              <a:t>Climate change.</a:t>
            </a:r>
          </a:p>
          <a:p>
            <a:pPr marL="285750" indent="-285750">
              <a:buFont typeface="Arial" panose="020B0604020202020204" pitchFamily="34" charset="0"/>
              <a:buChar char="•"/>
            </a:pPr>
            <a:r>
              <a:rPr lang="en-US" sz="1600" dirty="0"/>
              <a:t>What is sustainability?</a:t>
            </a:r>
          </a:p>
          <a:p>
            <a:pPr marL="285750" indent="-285750">
              <a:buFont typeface="Arial" panose="020B0604020202020204" pitchFamily="34" charset="0"/>
              <a:buChar char="•"/>
            </a:pPr>
            <a:r>
              <a:rPr lang="en-US" sz="1600" dirty="0"/>
              <a:t>What are the 6 r’s?</a:t>
            </a:r>
          </a:p>
          <a:p>
            <a:endParaRPr lang="en-US" sz="1600" dirty="0"/>
          </a:p>
        </p:txBody>
      </p:sp>
      <p:sp>
        <p:nvSpPr>
          <p:cNvPr id="5" name="Rounded Rectangle 4"/>
          <p:cNvSpPr/>
          <p:nvPr/>
        </p:nvSpPr>
        <p:spPr>
          <a:xfrm>
            <a:off x="7056684" y="1141882"/>
            <a:ext cx="4203337" cy="1881051"/>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schemeClr val="bg1"/>
                </a:solidFill>
              </a:rPr>
              <a:t>Watch the following video clips</a:t>
            </a:r>
            <a:endParaRPr lang="en-US" sz="2000" dirty="0">
              <a:solidFill>
                <a:schemeClr val="bg1"/>
              </a:solidFill>
              <a:hlinkClick r:id="rId2"/>
            </a:endParaRPr>
          </a:p>
          <a:p>
            <a:pPr algn="ctr"/>
            <a:endParaRPr lang="en-GB" sz="1400" dirty="0">
              <a:hlinkClick r:id="rId2"/>
            </a:endParaRPr>
          </a:p>
          <a:p>
            <a:pPr algn="ctr"/>
            <a:r>
              <a:rPr lang="en-GB" sz="1400" dirty="0">
                <a:hlinkClick r:id="rId2"/>
              </a:rPr>
              <a:t>https://www.youtube.com/watch?v=_6xlNyWPpB8</a:t>
            </a:r>
            <a:endParaRPr lang="en-GB" sz="1400" dirty="0"/>
          </a:p>
          <a:p>
            <a:pPr algn="ctr"/>
            <a:endParaRPr lang="en-US" sz="1400" dirty="0"/>
          </a:p>
          <a:p>
            <a:pPr algn="ctr"/>
            <a:r>
              <a:rPr lang="en-GB" sz="1400" dirty="0">
                <a:hlinkClick r:id="rId3"/>
              </a:rPr>
              <a:t>https://www.youtube.com/watch?v=erGnf7ws20E</a:t>
            </a:r>
            <a:endParaRPr lang="en-GB" sz="1400" dirty="0"/>
          </a:p>
          <a:p>
            <a:pPr algn="ctr"/>
            <a:endParaRPr lang="en-US" sz="1400" dirty="0"/>
          </a:p>
          <a:p>
            <a:pPr algn="ctr"/>
            <a:r>
              <a:rPr lang="en-GB" sz="1400" dirty="0">
                <a:hlinkClick r:id="rId4"/>
              </a:rPr>
              <a:t>https://www.youtube.com/watch?v=glAPkpeKvfE</a:t>
            </a:r>
            <a:endParaRPr lang="en-GB" sz="1400" dirty="0"/>
          </a:p>
        </p:txBody>
      </p:sp>
      <p:sp>
        <p:nvSpPr>
          <p:cNvPr id="6" name="AutoShape 2" descr="Image result for ta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6210962" y="272601"/>
            <a:ext cx="4981365" cy="646331"/>
          </a:xfrm>
          <a:prstGeom prst="rect">
            <a:avLst/>
          </a:prstGeom>
          <a:noFill/>
        </p:spPr>
        <p:txBody>
          <a:bodyPr wrap="none" rtlCol="0">
            <a:spAutoFit/>
          </a:bodyPr>
          <a:lstStyle/>
          <a:p>
            <a:pPr algn="r"/>
            <a:r>
              <a:rPr lang="en-US" sz="3600" dirty="0"/>
              <a:t>Planter Project : Research</a:t>
            </a:r>
            <a:endParaRPr lang="en-GB" sz="3600" dirty="0"/>
          </a:p>
        </p:txBody>
      </p:sp>
      <p:graphicFrame>
        <p:nvGraphicFramePr>
          <p:cNvPr id="9" name="Table 8"/>
          <p:cNvGraphicFramePr>
            <a:graphicFrameLocks noGrp="1"/>
          </p:cNvGraphicFramePr>
          <p:nvPr>
            <p:extLst>
              <p:ext uri="{D42A27DB-BD31-4B8C-83A1-F6EECF244321}">
                <p14:modId xmlns:p14="http://schemas.microsoft.com/office/powerpoint/2010/main" val="2726489119"/>
              </p:ext>
            </p:extLst>
          </p:nvPr>
        </p:nvGraphicFramePr>
        <p:xfrm>
          <a:off x="1024084" y="1666827"/>
          <a:ext cx="5369134" cy="2060099"/>
        </p:xfrm>
        <a:graphic>
          <a:graphicData uri="http://schemas.openxmlformats.org/drawingml/2006/table">
            <a:tbl>
              <a:tblPr firstRow="1" bandRow="1">
                <a:tableStyleId>{93296810-A885-4BE3-A3E7-6D5BEEA58F35}</a:tableStyleId>
              </a:tblPr>
              <a:tblGrid>
                <a:gridCol w="2684567">
                  <a:extLst>
                    <a:ext uri="{9D8B030D-6E8A-4147-A177-3AD203B41FA5}">
                      <a16:colId xmlns:a16="http://schemas.microsoft.com/office/drawing/2014/main" val="3120408921"/>
                    </a:ext>
                  </a:extLst>
                </a:gridCol>
                <a:gridCol w="2684567">
                  <a:extLst>
                    <a:ext uri="{9D8B030D-6E8A-4147-A177-3AD203B41FA5}">
                      <a16:colId xmlns:a16="http://schemas.microsoft.com/office/drawing/2014/main" val="712858110"/>
                    </a:ext>
                  </a:extLst>
                </a:gridCol>
              </a:tblGrid>
              <a:tr h="363665">
                <a:tc>
                  <a:txBody>
                    <a:bodyPr/>
                    <a:lstStyle/>
                    <a:p>
                      <a:r>
                        <a:rPr lang="en-US" dirty="0"/>
                        <a:t>Good</a:t>
                      </a:r>
                      <a:endParaRPr lang="en-GB" dirty="0"/>
                    </a:p>
                  </a:txBody>
                  <a:tcPr/>
                </a:tc>
                <a:tc>
                  <a:txBody>
                    <a:bodyPr/>
                    <a:lstStyle/>
                    <a:p>
                      <a:r>
                        <a:rPr lang="en-US" dirty="0"/>
                        <a:t>Bad</a:t>
                      </a:r>
                      <a:endParaRPr lang="en-GB" dirty="0"/>
                    </a:p>
                  </a:txBody>
                  <a:tcPr/>
                </a:tc>
                <a:extLst>
                  <a:ext uri="{0D108BD9-81ED-4DB2-BD59-A6C34878D82A}">
                    <a16:rowId xmlns:a16="http://schemas.microsoft.com/office/drawing/2014/main" val="2599117761"/>
                  </a:ext>
                </a:extLst>
              </a:tr>
              <a:tr h="1694339">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98171114"/>
                  </a:ext>
                </a:extLst>
              </a:tr>
            </a:tbl>
          </a:graphicData>
        </a:graphic>
      </p:graphicFrame>
      <p:sp>
        <p:nvSpPr>
          <p:cNvPr id="10" name="TextBox 9"/>
          <p:cNvSpPr txBox="1"/>
          <p:nvPr/>
        </p:nvSpPr>
        <p:spPr>
          <a:xfrm>
            <a:off x="1024085" y="1163676"/>
            <a:ext cx="5369132" cy="5202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a:t>Using the table and information you have seen list all of the good things about recycling and the bad things.</a:t>
            </a:r>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3824111825"/>
              </p:ext>
            </p:extLst>
          </p:nvPr>
        </p:nvGraphicFramePr>
        <p:xfrm>
          <a:off x="1024084" y="3709910"/>
          <a:ext cx="5369133" cy="2377440"/>
        </p:xfrm>
        <a:graphic>
          <a:graphicData uri="http://schemas.openxmlformats.org/drawingml/2006/table">
            <a:tbl>
              <a:tblPr firstRow="1" bandRow="1">
                <a:tableStyleId>{5C22544A-7EE6-4342-B048-85BDC9FD1C3A}</a:tableStyleId>
              </a:tblPr>
              <a:tblGrid>
                <a:gridCol w="5369133">
                  <a:extLst>
                    <a:ext uri="{9D8B030D-6E8A-4147-A177-3AD203B41FA5}">
                      <a16:colId xmlns:a16="http://schemas.microsoft.com/office/drawing/2014/main" val="3056066283"/>
                    </a:ext>
                  </a:extLst>
                </a:gridCol>
              </a:tblGrid>
              <a:tr h="370840">
                <a:tc>
                  <a:txBody>
                    <a:bodyPr/>
                    <a:lstStyle/>
                    <a:p>
                      <a:r>
                        <a:rPr lang="en-US" dirty="0"/>
                        <a:t>In your opinion is recycling good or bad?</a:t>
                      </a:r>
                      <a:r>
                        <a:rPr lang="en-US" baseline="0" dirty="0"/>
                        <a:t> Justify your answer in the box below.</a:t>
                      </a:r>
                      <a:endParaRPr lang="en-GB" dirty="0"/>
                    </a:p>
                  </a:txBody>
                  <a:tcPr/>
                </a:tc>
                <a:extLst>
                  <a:ext uri="{0D108BD9-81ED-4DB2-BD59-A6C34878D82A}">
                    <a16:rowId xmlns:a16="http://schemas.microsoft.com/office/drawing/2014/main" val="3369287533"/>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935226112"/>
                  </a:ext>
                </a:extLst>
              </a:tr>
            </a:tbl>
          </a:graphicData>
        </a:graphic>
      </p:graphicFrame>
      <p:sp>
        <p:nvSpPr>
          <p:cNvPr id="12" name="TextBox 11"/>
          <p:cNvSpPr txBox="1"/>
          <p:nvPr/>
        </p:nvSpPr>
        <p:spPr>
          <a:xfrm>
            <a:off x="1024084" y="635840"/>
            <a:ext cx="1081315"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a:t>Activity 1</a:t>
            </a:r>
            <a:endParaRPr lang="en-GB" sz="1400" dirty="0"/>
          </a:p>
        </p:txBody>
      </p:sp>
    </p:spTree>
    <p:extLst>
      <p:ext uri="{BB962C8B-B14F-4D97-AF65-F5344CB8AC3E}">
        <p14:creationId xmlns:p14="http://schemas.microsoft.com/office/powerpoint/2010/main" val="219426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8951"/>
          <a:stretch/>
        </p:blipFill>
        <p:spPr>
          <a:xfrm>
            <a:off x="1136597" y="525603"/>
            <a:ext cx="4814261" cy="13388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4148919"/>
              </p:ext>
            </p:extLst>
          </p:nvPr>
        </p:nvGraphicFramePr>
        <p:xfrm>
          <a:off x="1397980" y="2002264"/>
          <a:ext cx="9748154" cy="4211320"/>
        </p:xfrm>
        <a:graphic>
          <a:graphicData uri="http://schemas.openxmlformats.org/drawingml/2006/table">
            <a:tbl>
              <a:tblPr firstRow="1" bandRow="1">
                <a:tableStyleId>{93296810-A885-4BE3-A3E7-6D5BEEA58F35}</a:tableStyleId>
              </a:tblPr>
              <a:tblGrid>
                <a:gridCol w="1739010">
                  <a:extLst>
                    <a:ext uri="{9D8B030D-6E8A-4147-A177-3AD203B41FA5}">
                      <a16:colId xmlns:a16="http://schemas.microsoft.com/office/drawing/2014/main" val="1392130170"/>
                    </a:ext>
                  </a:extLst>
                </a:gridCol>
                <a:gridCol w="8009144">
                  <a:extLst>
                    <a:ext uri="{9D8B030D-6E8A-4147-A177-3AD203B41FA5}">
                      <a16:colId xmlns:a16="http://schemas.microsoft.com/office/drawing/2014/main" val="3071006351"/>
                    </a:ext>
                  </a:extLst>
                </a:gridCol>
              </a:tblGrid>
              <a:tr h="370840">
                <a:tc>
                  <a:txBody>
                    <a:bodyPr/>
                    <a:lstStyle/>
                    <a:p>
                      <a:r>
                        <a:rPr lang="en-US" dirty="0"/>
                        <a:t>The 6 R’s</a:t>
                      </a:r>
                      <a:endParaRPr lang="en-GB" dirty="0"/>
                    </a:p>
                  </a:txBody>
                  <a:tcPr/>
                </a:tc>
                <a:tc>
                  <a:txBody>
                    <a:bodyPr/>
                    <a:lstStyle/>
                    <a:p>
                      <a:r>
                        <a:rPr lang="en-US" dirty="0"/>
                        <a:t>Explanation and example of how you could do this at home</a:t>
                      </a:r>
                      <a:endParaRPr lang="en-GB" dirty="0"/>
                    </a:p>
                  </a:txBody>
                  <a:tcPr/>
                </a:tc>
                <a:extLst>
                  <a:ext uri="{0D108BD9-81ED-4DB2-BD59-A6C34878D82A}">
                    <a16:rowId xmlns:a16="http://schemas.microsoft.com/office/drawing/2014/main" val="1788311711"/>
                  </a:ext>
                </a:extLst>
              </a:tr>
              <a:tr h="370840">
                <a:tc>
                  <a:txBody>
                    <a:bodyPr/>
                    <a:lstStyle/>
                    <a:p>
                      <a:r>
                        <a:rPr lang="en-US" dirty="0"/>
                        <a:t>Reduce</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2848805427"/>
                  </a:ext>
                </a:extLst>
              </a:tr>
              <a:tr h="370840">
                <a:tc>
                  <a:txBody>
                    <a:bodyPr/>
                    <a:lstStyle/>
                    <a:p>
                      <a:r>
                        <a:rPr lang="en-US" dirty="0"/>
                        <a:t>Refuse</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2363784480"/>
                  </a:ext>
                </a:extLst>
              </a:tr>
              <a:tr h="370840">
                <a:tc>
                  <a:txBody>
                    <a:bodyPr/>
                    <a:lstStyle/>
                    <a:p>
                      <a:r>
                        <a:rPr lang="en-US" dirty="0"/>
                        <a:t>Repair</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3967233476"/>
                  </a:ext>
                </a:extLst>
              </a:tr>
              <a:tr h="370840">
                <a:tc>
                  <a:txBody>
                    <a:bodyPr/>
                    <a:lstStyle/>
                    <a:p>
                      <a:r>
                        <a:rPr lang="en-US" dirty="0"/>
                        <a:t>Recycle</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2399109697"/>
                  </a:ext>
                </a:extLst>
              </a:tr>
              <a:tr h="370840">
                <a:tc>
                  <a:txBody>
                    <a:bodyPr/>
                    <a:lstStyle/>
                    <a:p>
                      <a:r>
                        <a:rPr lang="en-US" dirty="0"/>
                        <a:t>Re-use</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2427069236"/>
                  </a:ext>
                </a:extLst>
              </a:tr>
              <a:tr h="370840">
                <a:tc>
                  <a:txBody>
                    <a:bodyPr/>
                    <a:lstStyle/>
                    <a:p>
                      <a:r>
                        <a:rPr lang="en-US" dirty="0"/>
                        <a:t>rethink</a:t>
                      </a:r>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3883177669"/>
                  </a:ext>
                </a:extLst>
              </a:tr>
            </a:tbl>
          </a:graphicData>
        </a:graphic>
      </p:graphicFrame>
      <p:sp>
        <p:nvSpPr>
          <p:cNvPr id="3" name="TextBox 2"/>
          <p:cNvSpPr txBox="1"/>
          <p:nvPr/>
        </p:nvSpPr>
        <p:spPr>
          <a:xfrm>
            <a:off x="3151651" y="372000"/>
            <a:ext cx="7953589" cy="646331"/>
          </a:xfrm>
          <a:prstGeom prst="rect">
            <a:avLst/>
          </a:prstGeom>
          <a:noFill/>
        </p:spPr>
        <p:txBody>
          <a:bodyPr wrap="none" rtlCol="0">
            <a:spAutoFit/>
          </a:bodyPr>
          <a:lstStyle/>
          <a:p>
            <a:pPr algn="r"/>
            <a:r>
              <a:rPr lang="en-US" sz="3600" dirty="0"/>
              <a:t>Planter Project The 6 R’s of Sustainability</a:t>
            </a:r>
            <a:endParaRPr lang="en-GB" sz="3600" dirty="0"/>
          </a:p>
        </p:txBody>
      </p:sp>
      <p:sp>
        <p:nvSpPr>
          <p:cNvPr id="7" name="Rectangle 6"/>
          <p:cNvSpPr/>
          <p:nvPr/>
        </p:nvSpPr>
        <p:spPr>
          <a:xfrm>
            <a:off x="6272057" y="1195003"/>
            <a:ext cx="4833183" cy="369332"/>
          </a:xfrm>
          <a:prstGeom prst="rect">
            <a:avLst/>
          </a:prstGeom>
        </p:spPr>
        <p:txBody>
          <a:bodyPr wrap="none">
            <a:spAutoFit/>
          </a:bodyPr>
          <a:lstStyle/>
          <a:p>
            <a:r>
              <a:rPr lang="en-GB" dirty="0">
                <a:hlinkClick r:id="rId3"/>
              </a:rPr>
              <a:t>https://www.youtube.com/watch?v=luE5Aeqjf1Q</a:t>
            </a:r>
            <a:endParaRPr lang="en-GB" dirty="0"/>
          </a:p>
        </p:txBody>
      </p:sp>
    </p:spTree>
    <p:extLst>
      <p:ext uri="{BB962C8B-B14F-4D97-AF65-F5344CB8AC3E}">
        <p14:creationId xmlns:p14="http://schemas.microsoft.com/office/powerpoint/2010/main" val="109772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5727" y="1115564"/>
            <a:ext cx="9110113" cy="3990597"/>
          </a:xfrm>
          <a:prstGeom prst="rect">
            <a:avLst/>
          </a:prstGeom>
        </p:spPr>
      </p:pic>
      <p:sp>
        <p:nvSpPr>
          <p:cNvPr id="4" name="TextBox 3"/>
          <p:cNvSpPr txBox="1"/>
          <p:nvPr/>
        </p:nvSpPr>
        <p:spPr>
          <a:xfrm>
            <a:off x="1393373" y="5348536"/>
            <a:ext cx="930365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Using what you have learned from your research complete a mid map similar to the one above.</a:t>
            </a:r>
          </a:p>
          <a:p>
            <a:r>
              <a:rPr lang="en-US" dirty="0"/>
              <a:t>If you want to make one like the example above, you can go to this website to create your own mind map and copy on to paper if you like. </a:t>
            </a:r>
            <a:r>
              <a:rPr lang="en-GB" dirty="0">
                <a:hlinkClick r:id="rId3"/>
              </a:rPr>
              <a:t>https://app.mindmup.com/</a:t>
            </a:r>
            <a:endParaRPr lang="en-GB" dirty="0"/>
          </a:p>
        </p:txBody>
      </p:sp>
      <p:sp>
        <p:nvSpPr>
          <p:cNvPr id="5" name="TextBox 4"/>
          <p:cNvSpPr txBox="1"/>
          <p:nvPr/>
        </p:nvSpPr>
        <p:spPr>
          <a:xfrm>
            <a:off x="5900784" y="226858"/>
            <a:ext cx="5233485" cy="646331"/>
          </a:xfrm>
          <a:prstGeom prst="rect">
            <a:avLst/>
          </a:prstGeom>
          <a:noFill/>
        </p:spPr>
        <p:txBody>
          <a:bodyPr wrap="none" rtlCol="0">
            <a:spAutoFit/>
          </a:bodyPr>
          <a:lstStyle/>
          <a:p>
            <a:pPr algn="r"/>
            <a:r>
              <a:rPr lang="en-US" sz="3600" dirty="0"/>
              <a:t>Planter Project : Mind Map</a:t>
            </a:r>
            <a:endParaRPr lang="en-GB" sz="3600" dirty="0"/>
          </a:p>
        </p:txBody>
      </p:sp>
    </p:spTree>
    <p:extLst>
      <p:ext uri="{BB962C8B-B14F-4D97-AF65-F5344CB8AC3E}">
        <p14:creationId xmlns:p14="http://schemas.microsoft.com/office/powerpoint/2010/main" val="354578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149" y="270401"/>
            <a:ext cx="7838492" cy="646331"/>
          </a:xfrm>
          <a:prstGeom prst="rect">
            <a:avLst/>
          </a:prstGeom>
          <a:noFill/>
        </p:spPr>
        <p:txBody>
          <a:bodyPr wrap="none" rtlCol="0">
            <a:spAutoFit/>
          </a:bodyPr>
          <a:lstStyle/>
          <a:p>
            <a:pPr algn="r"/>
            <a:r>
              <a:rPr lang="en-US" sz="3600" dirty="0"/>
              <a:t>Planter Project Design Ideas Mood Board</a:t>
            </a:r>
            <a:endParaRPr lang="en-GB" sz="3600" dirty="0"/>
          </a:p>
        </p:txBody>
      </p:sp>
      <p:sp>
        <p:nvSpPr>
          <p:cNvPr id="4" name="TextBox 3"/>
          <p:cNvSpPr txBox="1"/>
          <p:nvPr/>
        </p:nvSpPr>
        <p:spPr>
          <a:xfrm>
            <a:off x="1422400" y="891787"/>
            <a:ext cx="9581241"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1400" b="1" dirty="0"/>
              <a:t>Now its time to get creative! </a:t>
            </a:r>
          </a:p>
          <a:p>
            <a:pPr algn="r"/>
            <a:endParaRPr lang="en-US" sz="1400" dirty="0"/>
          </a:p>
          <a:p>
            <a:pPr algn="r"/>
            <a:r>
              <a:rPr lang="en-US" sz="1400" dirty="0"/>
              <a:t>Not everyone can come up with ideas easily – a creative thinking technique called random input can be useful for getting ideas.  You get something random and then try to turn it into a product.  You can create a collage of images that you like by copying and pasting them on to a page. Cutting them out of old magazines and papers and sticking them down or sketch them.  </a:t>
            </a:r>
            <a:endParaRPr lang="en-GB" sz="1400"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7156993" y="3227240"/>
            <a:ext cx="1311585" cy="1168303"/>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146141" y="2772682"/>
            <a:ext cx="2857500" cy="15621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rot="19300064">
            <a:off x="9567121" y="3333978"/>
            <a:ext cx="1667835" cy="1675281"/>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6697426" y="2682724"/>
            <a:ext cx="1128668" cy="1128668"/>
          </a:xfrm>
          <a:prstGeom prst="rect">
            <a:avLst/>
          </a:prstGeom>
        </p:spPr>
      </p:pic>
      <p:sp>
        <p:nvSpPr>
          <p:cNvPr id="11" name="TextBox 10"/>
          <p:cNvSpPr txBox="1"/>
          <p:nvPr/>
        </p:nvSpPr>
        <p:spPr>
          <a:xfrm>
            <a:off x="7084395" y="4862400"/>
            <a:ext cx="3690434" cy="369332"/>
          </a:xfrm>
          <a:prstGeom prst="rect">
            <a:avLst/>
          </a:prstGeom>
          <a:noFill/>
        </p:spPr>
        <p:txBody>
          <a:bodyPr wrap="none" rtlCol="0">
            <a:spAutoFit/>
          </a:bodyPr>
          <a:lstStyle/>
          <a:p>
            <a:r>
              <a:rPr lang="en-US" dirty="0"/>
              <a:t>Some random things to get you going</a:t>
            </a:r>
            <a:endParaRPr lang="en-GB" dirty="0"/>
          </a:p>
        </p:txBody>
      </p:sp>
      <p:pic>
        <p:nvPicPr>
          <p:cNvPr id="12" name="Picture 11"/>
          <p:cNvPicPr>
            <a:picLocks noChangeAspect="1"/>
          </p:cNvPicPr>
          <p:nvPr/>
        </p:nvPicPr>
        <p:blipFill>
          <a:blip r:embed="rId6"/>
          <a:stretch>
            <a:fillRect/>
          </a:stretch>
        </p:blipFill>
        <p:spPr>
          <a:xfrm>
            <a:off x="1397696" y="2372866"/>
            <a:ext cx="5119217" cy="3839413"/>
          </a:xfrm>
          <a:prstGeom prst="rect">
            <a:avLst/>
          </a:prstGeom>
        </p:spPr>
      </p:pic>
    </p:spTree>
    <p:extLst>
      <p:ext uri="{BB962C8B-B14F-4D97-AF65-F5344CB8AC3E}">
        <p14:creationId xmlns:p14="http://schemas.microsoft.com/office/powerpoint/2010/main" val="2262934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c52e5432-d30f-4169-bb66-4f4e4770b46b" xsi:nil="true"/>
    <Owner xmlns="c52e5432-d30f-4169-bb66-4f4e4770b46b">
      <UserInfo>
        <DisplayName/>
        <AccountId xsi:nil="true"/>
        <AccountType/>
      </UserInfo>
    </Owner>
    <AppVersion xmlns="c52e5432-d30f-4169-bb66-4f4e4770b46b" xsi:nil="true"/>
    <Invited_Students xmlns="c52e5432-d30f-4169-bb66-4f4e4770b46b" xsi:nil="true"/>
    <Student_Groups xmlns="c52e5432-d30f-4169-bb66-4f4e4770b46b">
      <UserInfo>
        <DisplayName/>
        <AccountId xsi:nil="true"/>
        <AccountType/>
      </UserInfo>
    </Student_Groups>
    <TeamsChannelId xmlns="c52e5432-d30f-4169-bb66-4f4e4770b46b" xsi:nil="true"/>
    <DefaultSectionNames xmlns="c52e5432-d30f-4169-bb66-4f4e4770b46b" xsi:nil="true"/>
    <Teachers xmlns="c52e5432-d30f-4169-bb66-4f4e4770b46b">
      <UserInfo>
        <DisplayName/>
        <AccountId xsi:nil="true"/>
        <AccountType/>
      </UserInfo>
    </Teachers>
    <Students xmlns="c52e5432-d30f-4169-bb66-4f4e4770b46b">
      <UserInfo>
        <DisplayName/>
        <AccountId xsi:nil="true"/>
        <AccountType/>
      </UserInfo>
    </Students>
    <Invited_Teachers xmlns="c52e5432-d30f-4169-bb66-4f4e4770b46b" xsi:nil="true"/>
    <IsNotebookLocked xmlns="c52e5432-d30f-4169-bb66-4f4e4770b46b" xsi:nil="true"/>
    <Is_Collaboration_Space_Locked xmlns="c52e5432-d30f-4169-bb66-4f4e4770b46b" xsi:nil="true"/>
    <Templates xmlns="c52e5432-d30f-4169-bb66-4f4e4770b46b" xsi:nil="true"/>
    <Self_Registration_Enabled xmlns="c52e5432-d30f-4169-bb66-4f4e4770b46b" xsi:nil="true"/>
    <Has_Teacher_Only_SectionGroup xmlns="c52e5432-d30f-4169-bb66-4f4e4770b46b" xsi:nil="true"/>
    <FolderType xmlns="c52e5432-d30f-4169-bb66-4f4e4770b46b" xsi:nil="true"/>
    <CultureName xmlns="c52e5432-d30f-4169-bb66-4f4e4770b46b" xsi:nil="true"/>
    <Distribution_Groups xmlns="c52e5432-d30f-4169-bb66-4f4e4770b46b" xsi:nil="true"/>
    <LMS_Mappings xmlns="c52e5432-d30f-4169-bb66-4f4e4770b46b" xsi:nil="true"/>
    <NotebookType xmlns="c52e5432-d30f-4169-bb66-4f4e4770b4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A19D80D9D566409BAF2AC0F1118E1F" ma:contentTypeVersion="33" ma:contentTypeDescription="Create a new document." ma:contentTypeScope="" ma:versionID="4f85bcbfcb7d0f9db7460be303aa4bf9">
  <xsd:schema xmlns:xsd="http://www.w3.org/2001/XMLSchema" xmlns:xs="http://www.w3.org/2001/XMLSchema" xmlns:p="http://schemas.microsoft.com/office/2006/metadata/properties" xmlns:ns3="c52e5432-d30f-4169-bb66-4f4e4770b46b" xmlns:ns4="c6473309-f195-4360-9a5d-7a21b90a35b5" targetNamespace="http://schemas.microsoft.com/office/2006/metadata/properties" ma:root="true" ma:fieldsID="084b1066e681e49b54b3f5d516095f70" ns3:_="" ns4:_="">
    <xsd:import namespace="c52e5432-d30f-4169-bb66-4f4e4770b46b"/>
    <xsd:import namespace="c6473309-f195-4360-9a5d-7a21b90a35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e5432-d30f-4169-bb66-4f4e4770b46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73309-f195-4360-9a5d-7a21b90a35b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621AA-B69A-410A-BB8E-E4E7215B5C84}">
  <ds:schemaRefs>
    <ds:schemaRef ds:uri="http://purl.org/dc/elements/1.1/"/>
    <ds:schemaRef ds:uri="http://schemas.microsoft.com/office/2006/metadata/properties"/>
    <ds:schemaRef ds:uri="c52e5432-d30f-4169-bb66-4f4e4770b46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6473309-f195-4360-9a5d-7a21b90a35b5"/>
    <ds:schemaRef ds:uri="http://www.w3.org/XML/1998/namespace"/>
    <ds:schemaRef ds:uri="http://purl.org/dc/dcmitype/"/>
  </ds:schemaRefs>
</ds:datastoreItem>
</file>

<file path=customXml/itemProps2.xml><?xml version="1.0" encoding="utf-8"?>
<ds:datastoreItem xmlns:ds="http://schemas.openxmlformats.org/officeDocument/2006/customXml" ds:itemID="{9C718460-0042-48D5-9B27-AAA194763DD5}">
  <ds:schemaRefs>
    <ds:schemaRef ds:uri="http://schemas.microsoft.com/sharepoint/v3/contenttype/forms"/>
  </ds:schemaRefs>
</ds:datastoreItem>
</file>

<file path=customXml/itemProps3.xml><?xml version="1.0" encoding="utf-8"?>
<ds:datastoreItem xmlns:ds="http://schemas.openxmlformats.org/officeDocument/2006/customXml" ds:itemID="{F5FD29A0-1270-4C9A-9EFD-968CAA6DD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e5432-d30f-4169-bb66-4f4e4770b46b"/>
    <ds:schemaRef ds:uri="c6473309-f195-4360-9a5d-7a21b90a3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TotalTime>
  <Words>1185</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Monkseaton High School Technology</vt:lpstr>
      <vt:lpstr>THE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Clarice Ripley</dc:creator>
  <cp:lastModifiedBy>Clarice Ripley</cp:lastModifiedBy>
  <cp:revision>7</cp:revision>
  <dcterms:created xsi:type="dcterms:W3CDTF">2020-05-20T04:33:44Z</dcterms:created>
  <dcterms:modified xsi:type="dcterms:W3CDTF">2020-06-02T17:46:41Z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0x01010015A19D80D9D566409BAF2AC0F1118E1F</vt:lpwstr>
  </property>
</Properties>
</file>