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2" r:id="rId7"/>
    <p:sldId id="258" r:id="rId8"/>
    <p:sldId id="260" r:id="rId9"/>
    <p:sldId id="259" r:id="rId10"/>
    <p:sldId id="263" r:id="rId11"/>
    <p:sldId id="261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88B695-492E-6788-5C20-8860F064AA0A}" v="80" dt="2020-05-22T15:44:39.2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4.xml" Id="rId8" /><Relationship Type="http://schemas.openxmlformats.org/officeDocument/2006/relationships/slide" Target="slides/slide9.xml" Id="rId13" /><Relationship Type="http://schemas.openxmlformats.org/officeDocument/2006/relationships/theme" Target="theme/theme1.xml" Id="rId18" /><Relationship Type="http://schemas.openxmlformats.org/officeDocument/2006/relationships/customXml" Target="../customXml/item3.xml" Id="rId3" /><Relationship Type="http://schemas.microsoft.com/office/2015/10/relationships/revisionInfo" Target="revisionInfo.xml" Id="rId21" /><Relationship Type="http://schemas.openxmlformats.org/officeDocument/2006/relationships/slide" Target="slides/slide3.xml" Id="rId7" /><Relationship Type="http://schemas.openxmlformats.org/officeDocument/2006/relationships/slide" Target="slides/slide8.xml" Id="rId12" /><Relationship Type="http://schemas.openxmlformats.org/officeDocument/2006/relationships/viewProps" Target="viewProps.xml" Id="rId17" /><Relationship Type="http://schemas.openxmlformats.org/officeDocument/2006/relationships/customXml" Target="../customXml/item2.xml" Id="rId2" /><Relationship Type="http://schemas.openxmlformats.org/officeDocument/2006/relationships/presProps" Target="presProps.xml" Id="rId16" /><Relationship Type="http://schemas.openxmlformats.org/officeDocument/2006/relationships/customXml" Target="../customXml/item1.xml" Id="rId1" /><Relationship Type="http://schemas.openxmlformats.org/officeDocument/2006/relationships/slide" Target="slides/slide2.xml" Id="rId6" /><Relationship Type="http://schemas.openxmlformats.org/officeDocument/2006/relationships/slide" Target="slides/slide7.xml" Id="rId11" /><Relationship Type="http://schemas.openxmlformats.org/officeDocument/2006/relationships/slide" Target="slides/slide1.xml" Id="rId5" /><Relationship Type="http://schemas.openxmlformats.org/officeDocument/2006/relationships/slide" Target="slides/slide11.xml" Id="rId15" /><Relationship Type="http://schemas.openxmlformats.org/officeDocument/2006/relationships/slide" Target="slides/slide6.xml" Id="rId10" /><Relationship Type="http://schemas.openxmlformats.org/officeDocument/2006/relationships/tableStyles" Target="tableStyles.xml" Id="rId19" /><Relationship Type="http://schemas.openxmlformats.org/officeDocument/2006/relationships/slideMaster" Target="slideMasters/slideMaster1.xml" Id="rId4" /><Relationship Type="http://schemas.openxmlformats.org/officeDocument/2006/relationships/slide" Target="slides/slide5.xml" Id="rId9" /><Relationship Type="http://schemas.openxmlformats.org/officeDocument/2006/relationships/slide" Target="slides/slide10.xml" Id="rId14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94FB7-C622-43FB-A275-EA75CEA3C8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DF116A-723B-4B68-B032-BF0ACBA1E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7536A3-F1ED-4724-A58D-4F832E20D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B9B1A-808E-4A43-838A-9CD43305DA08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5B5A5D-F453-4910-9CEE-D5B0146CF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641AB-995E-4689-93AC-4761EF59A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3288-2555-48FC-AB12-0969E6CCEB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077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AC728-3FA4-494A-B123-051705A26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8ABB61-634E-461E-9FC3-07054FC054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AA63C-B1FF-40BF-A6B6-7F0869142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B9B1A-808E-4A43-838A-9CD43305DA08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53C09-FB0F-4639-AC2A-629D16876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9784A-756B-4CC4-B8C6-AF76A8917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3288-2555-48FC-AB12-0969E6CCEB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373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48C346-ECF0-4652-B538-F1EDEB1914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96D101-6DE5-4506-A432-513B42C486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C1D44-58D9-4BBC-AB70-ACA4A32A6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B9B1A-808E-4A43-838A-9CD43305DA08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791E8-CE3D-4184-845E-29A00D6D9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7F8CA5-ECF1-4479-95AC-ABDD86417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3288-2555-48FC-AB12-0969E6CCEB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915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3AF97-C48E-49BE-8D53-CE0FF3CAD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84CBE-0503-4FF4-8117-70B498793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D3D9F3-175B-482A-9FE4-CB982114A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B9B1A-808E-4A43-838A-9CD43305DA08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A7356-D361-4AB9-B4C1-8B923BE59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84617-331B-4AB7-B544-79DB8A98B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3288-2555-48FC-AB12-0969E6CCEB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256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F6F70-E4AA-4528-95A0-C8CDB2432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CC5C1C-A820-4E5B-8617-2F1F2CA13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D1C362-290F-46BE-8B8D-2E8B26CB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B9B1A-808E-4A43-838A-9CD43305DA08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438542-9123-4882-BCA2-8471A7B0E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879E0-BCAC-44B1-A5E5-E6C2DEC29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3288-2555-48FC-AB12-0969E6CCEB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557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4136E-8612-4597-A55A-52DD57D05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09C82-0177-4C65-B564-C141C8AE9C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9CD31A-9DAA-448E-94AD-0CA2F61BEE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B5F53F-2F2F-448B-8685-B822D938D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B9B1A-808E-4A43-838A-9CD43305DA08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9F2D34-221A-438D-8394-9CE3B9C95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EBA71A-EAFD-48A4-A2E4-D13BAC1C7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3288-2555-48FC-AB12-0969E6CCEB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217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FBA1E-25A0-459C-BC4B-410C46C79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98530C-11FF-4552-AA70-657DA32E4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5C0028-CC12-4D06-81E2-CAA16C6B38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EEF61D-2150-4EFE-8261-834707C656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AC9965-B58A-4F99-9885-85B6860990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B0E88-C8E4-46EF-BD1C-2C1848A29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B9B1A-808E-4A43-838A-9CD43305DA08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B05191-CDE2-496D-AD41-4A08AE0A2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8BFC65-95E0-4280-B74A-4C336D306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3288-2555-48FC-AB12-0969E6CCEB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782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202F3-60C9-43DD-9379-4AE2077D7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AB6409-DF4A-46F6-A70D-E591E0A3C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B9B1A-808E-4A43-838A-9CD43305DA08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5D7A3E-7DB6-45EF-9517-4F92978F8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C5BDFA-349E-469A-AA87-8EFA4DF43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3288-2555-48FC-AB12-0969E6CCEB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612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0554C2-01A6-489F-B2ED-AD49AB3AB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B9B1A-808E-4A43-838A-9CD43305DA08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81CA0-52F3-417E-8356-E5F7B0538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B94ED3-76BF-488E-9F02-E512088E3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3288-2555-48FC-AB12-0969E6CCEB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204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8218D-9EED-429A-83BA-35A556D12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6DD47-EB5C-4898-B050-F1E98F890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D3E561-A2CA-43F2-A657-A43CEA7EBC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95DDDC-F331-4F94-8917-8A438FC42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B9B1A-808E-4A43-838A-9CD43305DA08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07DF00-983C-4079-977E-298B84843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BD63A9-40EF-4958-9B16-FD25966C9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3288-2555-48FC-AB12-0969E6CCEB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060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B4619-294C-4F90-B7CF-71E489B94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C1DDD6-620A-465F-B9B4-197CA4321D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D5E4D1-8687-457F-98DC-69496451B7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9DA657-2626-498F-A093-F26041CCA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B9B1A-808E-4A43-838A-9CD43305DA08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8D5A46-13D6-4C1D-8B45-3A359A864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8398C5-2C2C-49DF-8D9D-E169C01AD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3288-2555-48FC-AB12-0969E6CCEB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038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247B1F-051B-4D7D-A60D-E9FE5F638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4E5119-3D33-4DCF-93A1-9DECDDC884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897F64-43D1-4E48-8B02-4685CD8513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B9B1A-808E-4A43-838A-9CD43305DA08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122D2-FE41-44F4-AFC0-B3109201C2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3A26FD-AC5E-4FC4-841C-A63A0422B6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23288-2555-48FC-AB12-0969E6CCEBC9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CDAC29-7B2A-4EA6-98E4-E432898044B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866" y="6316643"/>
            <a:ext cx="9388632" cy="444538"/>
          </a:xfrm>
          <a:prstGeom prst="rect">
            <a:avLst/>
          </a:prstGeom>
        </p:spPr>
      </p:pic>
      <p:pic>
        <p:nvPicPr>
          <p:cNvPr id="8" name="Picture 7" descr="A picture containing drawing, palm&#10;&#10;Description automatically generated">
            <a:extLst>
              <a:ext uri="{FF2B5EF4-FFF2-40B4-BE49-F238E27FC236}">
                <a16:creationId xmlns:a16="http://schemas.microsoft.com/office/drawing/2014/main" id="{57852755-6998-4C68-9D9B-72479316A36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3647" y="108987"/>
            <a:ext cx="886910" cy="107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101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7.png"/><Relationship Id="rId7" Type="http://schemas.openxmlformats.org/officeDocument/2006/relationships/image" Target="../media/image2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png"/><Relationship Id="rId4" Type="http://schemas.openxmlformats.org/officeDocument/2006/relationships/image" Target="../media/image24.jpe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7.png"/><Relationship Id="rId7" Type="http://schemas.openxmlformats.org/officeDocument/2006/relationships/image" Target="../media/image1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4C62A-4A8A-4884-9D29-94363C5455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2226" y="-570430"/>
            <a:ext cx="9144000" cy="1281203"/>
          </a:xfrm>
        </p:spPr>
        <p:txBody>
          <a:bodyPr>
            <a:normAutofit/>
          </a:bodyPr>
          <a:lstStyle/>
          <a:p>
            <a:r>
              <a:rPr lang="en-GB" sz="4800" b="1" u="sng" dirty="0">
                <a:latin typeface="Kristen ITC" panose="03050502040202030202" pitchFamily="66" charset="0"/>
              </a:rPr>
              <a:t>Welcome to Hospitality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57B961-40FB-4B68-B4CA-DCD452C0B6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88" y="1228725"/>
            <a:ext cx="11815762" cy="2386013"/>
          </a:xfrm>
        </p:spPr>
        <p:txBody>
          <a:bodyPr>
            <a:normAutofit fontScale="85000" lnSpcReduction="20000"/>
          </a:bodyPr>
          <a:lstStyle/>
          <a:p>
            <a:r>
              <a:rPr lang="en-GB" dirty="0">
                <a:solidFill>
                  <a:srgbClr val="7030A0"/>
                </a:solidFill>
                <a:latin typeface="Kristen ITC" panose="03050502040202030202" pitchFamily="66" charset="0"/>
              </a:rPr>
              <a:t>In Hospitality, you will be able to prepare lots of tasty recipes and practice your cooking skills. We look at lots of different topics in Year 9 including healthy eating, where our food comes from and environmental issues.</a:t>
            </a:r>
          </a:p>
          <a:p>
            <a:endParaRPr lang="en-GB" dirty="0">
              <a:latin typeface="Kristen ITC" panose="03050502040202030202" pitchFamily="66" charset="0"/>
            </a:endParaRPr>
          </a:p>
          <a:p>
            <a:r>
              <a:rPr lang="en-GB" dirty="0">
                <a:solidFill>
                  <a:srgbClr val="92D050"/>
                </a:solidFill>
                <a:latin typeface="Kristen ITC" panose="03050502040202030202" pitchFamily="66" charset="0"/>
              </a:rPr>
              <a:t>We have two brilliant food rooms that you will be able to cook in and we will see you once a week for Hospitality lessons.</a:t>
            </a:r>
          </a:p>
          <a:p>
            <a:endParaRPr lang="en-GB" dirty="0">
              <a:solidFill>
                <a:srgbClr val="92D050"/>
              </a:solidFill>
              <a:latin typeface="Kristen ITC" panose="03050502040202030202" pitchFamily="66" charset="0"/>
            </a:endParaRPr>
          </a:p>
          <a:p>
            <a:r>
              <a:rPr lang="en-GB" dirty="0">
                <a:solidFill>
                  <a:srgbClr val="00B0F0"/>
                </a:solidFill>
                <a:latin typeface="Kristen ITC" panose="03050502040202030202" pitchFamily="66" charset="0"/>
              </a:rPr>
              <a:t>We also run Cooking Club after school for any budding chefs!</a:t>
            </a:r>
          </a:p>
          <a:p>
            <a:endParaRPr lang="en-GB" dirty="0">
              <a:solidFill>
                <a:srgbClr val="00B0F0"/>
              </a:solidFill>
              <a:latin typeface="Kristen ITC" panose="03050502040202030202" pitchFamily="66" charset="0"/>
            </a:endParaRPr>
          </a:p>
          <a:p>
            <a:endParaRPr lang="en-GB" dirty="0">
              <a:latin typeface="Kristen ITC" panose="03050502040202030202" pitchFamily="66" charset="0"/>
            </a:endParaRPr>
          </a:p>
          <a:p>
            <a:endParaRPr lang="en-GB" dirty="0">
              <a:latin typeface="Kristen ITC" panose="03050502040202030202" pitchFamily="66" charset="0"/>
            </a:endParaRPr>
          </a:p>
          <a:p>
            <a:endParaRPr lang="en-GB" dirty="0">
              <a:latin typeface="Kristen ITC" panose="03050502040202030202" pitchFamily="66" charset="0"/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22512" y="3801152"/>
            <a:ext cx="1142183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2000" dirty="0">
                <a:solidFill>
                  <a:srgbClr val="FF0066"/>
                </a:solidFill>
                <a:latin typeface="Kristen ITC"/>
              </a:rPr>
              <a:t>The three staff who will be teaching you are:</a:t>
            </a:r>
            <a:endParaRPr lang="en-US" dirty="0"/>
          </a:p>
          <a:p>
            <a:r>
              <a:rPr lang="en-GB" sz="2000" dirty="0">
                <a:solidFill>
                  <a:srgbClr val="FF0066"/>
                </a:solidFill>
                <a:latin typeface="Kristen ITC"/>
              </a:rPr>
              <a:t> Mrs </a:t>
            </a:r>
            <a:r>
              <a:rPr lang="en-GB" sz="2000" dirty="0" err="1">
                <a:solidFill>
                  <a:srgbClr val="FF0066"/>
                </a:solidFill>
                <a:latin typeface="Kristen ITC"/>
              </a:rPr>
              <a:t>Carr</a:t>
            </a:r>
            <a:r>
              <a:rPr lang="en-GB" sz="2000" dirty="0">
                <a:solidFill>
                  <a:srgbClr val="FF0066"/>
                </a:solidFill>
                <a:latin typeface="Kristen ITC"/>
              </a:rPr>
              <a:t>- Thoms,                         Mr </a:t>
            </a:r>
            <a:r>
              <a:rPr lang="en-GB" sz="2000" dirty="0" err="1">
                <a:solidFill>
                  <a:srgbClr val="FF0066"/>
                </a:solidFill>
                <a:latin typeface="Kristen ITC"/>
              </a:rPr>
              <a:t>Lazell</a:t>
            </a:r>
            <a:r>
              <a:rPr lang="en-GB" sz="2000" dirty="0">
                <a:solidFill>
                  <a:srgbClr val="FF0066"/>
                </a:solidFill>
                <a:latin typeface="Kristen ITC"/>
              </a:rPr>
              <a:t>,                                Mrs </a:t>
            </a:r>
            <a:r>
              <a:rPr lang="en-GB" sz="2000" dirty="0" err="1">
                <a:solidFill>
                  <a:srgbClr val="FF0066"/>
                </a:solidFill>
                <a:latin typeface="Kristen ITC"/>
              </a:rPr>
              <a:t>Weites</a:t>
            </a:r>
            <a:r>
              <a:rPr lang="en-GB" sz="2000" dirty="0">
                <a:solidFill>
                  <a:srgbClr val="FF0066"/>
                </a:solidFill>
                <a:latin typeface="Kristen ITC"/>
              </a:rPr>
              <a:t>.</a:t>
            </a:r>
            <a:endParaRPr lang="en-GB" dirty="0"/>
          </a:p>
        </p:txBody>
      </p:sp>
      <p:pic>
        <p:nvPicPr>
          <p:cNvPr id="4" name="Picture 4" descr="A picture containing light&#10;&#10;Description generated with very high confidence">
            <a:extLst>
              <a:ext uri="{FF2B5EF4-FFF2-40B4-BE49-F238E27FC236}">
                <a16:creationId xmlns:a16="http://schemas.microsoft.com/office/drawing/2014/main" id="{E429C73F-C44F-4984-942C-00956EDA0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5267" y="4257136"/>
            <a:ext cx="1779918" cy="1765539"/>
          </a:xfrm>
          <a:prstGeom prst="rect">
            <a:avLst/>
          </a:prstGeom>
        </p:spPr>
      </p:pic>
      <p:pic>
        <p:nvPicPr>
          <p:cNvPr id="5" name="Picture 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E6630A8C-C828-4BA3-B0CF-B7B2BBF18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9721" y="4167215"/>
            <a:ext cx="1837427" cy="2046023"/>
          </a:xfrm>
          <a:prstGeom prst="rect">
            <a:avLst/>
          </a:prstGeom>
        </p:spPr>
      </p:pic>
      <p:pic>
        <p:nvPicPr>
          <p:cNvPr id="8" name="Picture 8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25DB8DE6-7742-4958-8F0F-56A1C55742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9041" y="4012721"/>
            <a:ext cx="2168106" cy="2196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242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417" y="77946"/>
            <a:ext cx="1440811" cy="15287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468" y="1606731"/>
            <a:ext cx="2095784" cy="1419383"/>
          </a:xfrm>
          <a:prstGeom prst="rect">
            <a:avLst/>
          </a:prstGeom>
        </p:spPr>
      </p:pic>
      <p:pic>
        <p:nvPicPr>
          <p:cNvPr id="8" name="Picture 2" descr="Monster Burgers Recipe | Halloween Food Ideas | Tesco Real Food">
            <a:extLst>
              <a:ext uri="{FF2B5EF4-FFF2-40B4-BE49-F238E27FC236}">
                <a16:creationId xmlns:a16="http://schemas.microsoft.com/office/drawing/2014/main" id="{010241F3-509D-439D-AE87-5C36774B4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9059" y="900919"/>
            <a:ext cx="2158695" cy="141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20 Monster Recipes &amp; Snacks for Kids | Monster snacks, Monster ...">
            <a:extLst>
              <a:ext uri="{FF2B5EF4-FFF2-40B4-BE49-F238E27FC236}">
                <a16:creationId xmlns:a16="http://schemas.microsoft.com/office/drawing/2014/main" id="{6666C5F1-972E-42EC-B70A-A66112749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5654" y="1167450"/>
            <a:ext cx="2431733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alloween Monster Apples ⋆ Parenting Chaos">
            <a:extLst>
              <a:ext uri="{FF2B5EF4-FFF2-40B4-BE49-F238E27FC236}">
                <a16:creationId xmlns:a16="http://schemas.microsoft.com/office/drawing/2014/main" id="{5F90E84B-49BB-45DB-AFD6-6C32158BD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9892" y="2380165"/>
            <a:ext cx="2177654" cy="217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4D4EBC3-E3EC-459E-BCCD-919BCCF91010}"/>
              </a:ext>
            </a:extLst>
          </p:cNvPr>
          <p:cNvSpPr txBox="1">
            <a:spLocks/>
          </p:cNvSpPr>
          <p:nvPr/>
        </p:nvSpPr>
        <p:spPr>
          <a:xfrm>
            <a:off x="7722966" y="1683085"/>
            <a:ext cx="4192809" cy="1604621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100" dirty="0">
                <a:latin typeface="Kristen ITC" panose="03050502040202030202" pitchFamily="66" charset="0"/>
              </a:rPr>
              <a:t>Feed your family and make them smile by creating your </a:t>
            </a:r>
            <a:r>
              <a:rPr lang="en-GB" sz="2400" b="1" dirty="0">
                <a:latin typeface="Kristen ITC" panose="03050502040202030202" pitchFamily="66" charset="0"/>
              </a:rPr>
              <a:t>Monster Food</a:t>
            </a:r>
            <a:r>
              <a:rPr lang="en-GB" sz="2100" dirty="0">
                <a:latin typeface="Kristen ITC" panose="03050502040202030202" pitchFamily="66" charset="0"/>
              </a:rPr>
              <a:t>. </a:t>
            </a:r>
          </a:p>
          <a:p>
            <a:pPr marL="0" indent="0">
              <a:buNone/>
            </a:pPr>
            <a:r>
              <a:rPr lang="en-GB" sz="2100" dirty="0">
                <a:latin typeface="Kristen ITC" panose="03050502040202030202" pitchFamily="66" charset="0"/>
              </a:rPr>
              <a:t>Remember to wash your hands and follow hygiene rules.</a:t>
            </a:r>
          </a:p>
        </p:txBody>
      </p:sp>
      <p:pic>
        <p:nvPicPr>
          <p:cNvPr id="12" name="Picture 8" descr="How to make a watermelon monster that your kids will love to make ...">
            <a:extLst>
              <a:ext uri="{FF2B5EF4-FFF2-40B4-BE49-F238E27FC236}">
                <a16:creationId xmlns:a16="http://schemas.microsoft.com/office/drawing/2014/main" id="{E8221587-35AC-4193-943B-003EAFADA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9059" y="4717264"/>
            <a:ext cx="2362757" cy="141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D469F8A-BAB7-4601-96CF-17FCF62CB6B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9560" y="885816"/>
            <a:ext cx="3321032" cy="563269"/>
          </a:xfrm>
          <a:prstGeom prst="rect">
            <a:avLst/>
          </a:prstGeom>
        </p:spPr>
      </p:pic>
      <p:sp>
        <p:nvSpPr>
          <p:cNvPr id="14" name="TextBox 4">
            <a:extLst>
              <a:ext uri="{FF2B5EF4-FFF2-40B4-BE49-F238E27FC236}">
                <a16:creationId xmlns:a16="http://schemas.microsoft.com/office/drawing/2014/main" id="{582B5E8B-E06D-4FE7-865E-384A982B43D3}"/>
              </a:ext>
            </a:extLst>
          </p:cNvPr>
          <p:cNvSpPr txBox="1"/>
          <p:nvPr/>
        </p:nvSpPr>
        <p:spPr>
          <a:xfrm>
            <a:off x="1879176" y="77946"/>
            <a:ext cx="9179349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kern="1200" dirty="0">
                <a:solidFill>
                  <a:srgbClr val="000000"/>
                </a:solidFill>
                <a:effectLst/>
                <a:latin typeface="Kristen ITC" panose="03050502040202030202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Task </a:t>
            </a:r>
            <a:r>
              <a:rPr lang="en-GB" sz="2800" dirty="0">
                <a:solidFill>
                  <a:srgbClr val="000000"/>
                </a:solidFill>
                <a:latin typeface="Kristen ITC" panose="03050502040202030202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GB" sz="2800" kern="1200" dirty="0">
                <a:solidFill>
                  <a:srgbClr val="000000"/>
                </a:solidFill>
                <a:effectLst/>
                <a:latin typeface="Kristen ITC" panose="03050502040202030202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Make your Monster Food </a:t>
            </a:r>
            <a:r>
              <a:rPr lang="en-GB" sz="2800" b="1" dirty="0">
                <a:solidFill>
                  <a:srgbClr val="000000"/>
                </a:solidFill>
                <a:latin typeface="Kristen ITC" panose="03050502040202030202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GB" sz="2800" b="1" dirty="0">
                <a:solidFill>
                  <a:srgbClr val="FF0000"/>
                </a:solidFill>
                <a:latin typeface="Kristen ITC" panose="03050502040202030202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Optional</a:t>
            </a:r>
            <a:endParaRPr lang="en-GB" sz="1400" dirty="0">
              <a:solidFill>
                <a:srgbClr val="FF0000"/>
              </a:solidFill>
              <a:effectLst/>
              <a:latin typeface="Kristen ITC" panose="03050502040202030202" pitchFamily="66" charset="0"/>
              <a:ea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91816" y="5561453"/>
            <a:ext cx="6991598" cy="707886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Kristen ITC" panose="03050502040202030202" pitchFamily="66" charset="0"/>
              </a:rPr>
              <a:t>Please email any photos to Y8transitionmonkseaton.org.uk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383" y="3228856"/>
            <a:ext cx="1644720" cy="1626547"/>
          </a:xfrm>
          <a:prstGeom prst="rect">
            <a:avLst/>
          </a:prstGeom>
        </p:spPr>
      </p:pic>
      <p:sp>
        <p:nvSpPr>
          <p:cNvPr id="4" name="AutoShape 2" descr="https://mail.monkseaton.org.uk/owa/service.svc/s/GetFileAttachment?id=AAMkADE2YzQzYWIyLTMyMzYtNDMxMC1iYWEwLTJmYzY5MTI2MzliYQBGAAAAAAAksSx2JfSaT4HUKXgkYHn1BwCHkbWBMq%2F4R5fh51R9BaQ%2FAAAAAAEMAACHkbWBMq%2F4R5fh51R9BaQ%2FAACtbLE0AAABEgAQALaN8zA896tJq9EKqY34tuk%3D&amp;X-OWA-CANARY=THzHS2_kJ0CyiEWjL3vw7lCvlada_tcIjwjXqCRjh9ykY1EjMqPnQA92_R87UcHSADUI_39C-AA.&amp;isImagePreview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87" y="3228856"/>
            <a:ext cx="2100240" cy="210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420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417" y="77946"/>
            <a:ext cx="1440811" cy="15287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468" y="1606731"/>
            <a:ext cx="2095784" cy="1419383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4D4EBC3-E3EC-459E-BCCD-919BCCF91010}"/>
              </a:ext>
            </a:extLst>
          </p:cNvPr>
          <p:cNvSpPr txBox="1">
            <a:spLocks/>
          </p:cNvSpPr>
          <p:nvPr/>
        </p:nvSpPr>
        <p:spPr>
          <a:xfrm>
            <a:off x="2771776" y="852771"/>
            <a:ext cx="8445071" cy="4392627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>
                <a:latin typeface="Kristen ITC" panose="03050502040202030202" pitchFamily="66" charset="0"/>
              </a:rPr>
              <a:t>We are all looking forward to meeting you in September and finding out which foods you enjoy preparing, cooking and eating!</a:t>
            </a:r>
          </a:p>
          <a:p>
            <a:pPr marL="0" indent="0">
              <a:buNone/>
            </a:pPr>
            <a:endParaRPr lang="en-GB" sz="2400" dirty="0">
              <a:latin typeface="Kristen ITC" panose="03050502040202030202" pitchFamily="66" charset="0"/>
            </a:endParaRPr>
          </a:p>
          <a:p>
            <a:pPr marL="0" indent="0">
              <a:buNone/>
            </a:pPr>
            <a:r>
              <a:rPr lang="en-GB" sz="2400" dirty="0">
                <a:latin typeface="Kristen ITC" panose="03050502040202030202" pitchFamily="66" charset="0"/>
              </a:rPr>
              <a:t>Please email us to tell us what recipes you would like to make and which recipes you have made at school and at home. </a:t>
            </a:r>
          </a:p>
          <a:p>
            <a:pPr marL="0" indent="0">
              <a:buNone/>
            </a:pPr>
            <a:endParaRPr lang="en-GB" sz="2400" dirty="0">
              <a:latin typeface="Kristen ITC" panose="03050502040202030202" pitchFamily="66" charset="0"/>
            </a:endParaRPr>
          </a:p>
          <a:p>
            <a:pPr marL="0" indent="0">
              <a:buNone/>
            </a:pPr>
            <a:r>
              <a:rPr lang="en-GB" sz="2400" b="1" dirty="0">
                <a:latin typeface="Kristen ITC" panose="03050502040202030202" pitchFamily="66" charset="0"/>
              </a:rPr>
              <a:t>Y8transitionmonkseaton.org.uk</a:t>
            </a:r>
          </a:p>
          <a:p>
            <a:pPr marL="0" indent="0">
              <a:buNone/>
            </a:pPr>
            <a:endParaRPr lang="en-GB" sz="2400" b="1" dirty="0">
              <a:latin typeface="Kristen ITC" panose="03050502040202030202" pitchFamily="66" charset="0"/>
            </a:endParaRPr>
          </a:p>
          <a:p>
            <a:pPr marL="0" indent="0">
              <a:buNone/>
            </a:pPr>
            <a:endParaRPr lang="en-GB" sz="2400" b="1" dirty="0">
              <a:latin typeface="Kristen ITC" panose="03050502040202030202" pitchFamily="66" charset="0"/>
            </a:endParaRPr>
          </a:p>
          <a:p>
            <a:pPr marL="0" indent="0">
              <a:buNone/>
            </a:pPr>
            <a:endParaRPr lang="en-GB" sz="2400" b="1" dirty="0">
              <a:latin typeface="Kristen ITC" panose="03050502040202030202" pitchFamily="66" charset="0"/>
            </a:endParaRPr>
          </a:p>
          <a:p>
            <a:pPr marL="0" indent="0">
              <a:buNone/>
            </a:pPr>
            <a:r>
              <a:rPr lang="en-GB" sz="2400" b="1" dirty="0">
                <a:latin typeface="Kristen ITC" panose="03050502040202030202" pitchFamily="66" charset="0"/>
              </a:rPr>
              <a:t>Bye for now,</a:t>
            </a:r>
          </a:p>
          <a:p>
            <a:pPr marL="0" indent="0">
              <a:buNone/>
            </a:pPr>
            <a:endParaRPr lang="en-GB" sz="2400" b="1" dirty="0">
              <a:latin typeface="Kristen ITC" panose="03050502040202030202" pitchFamily="66" charset="0"/>
            </a:endParaRPr>
          </a:p>
          <a:p>
            <a:pPr marL="0" indent="0">
              <a:buNone/>
            </a:pPr>
            <a:r>
              <a:rPr lang="en-GB" sz="2400" b="1" dirty="0">
                <a:latin typeface="Kristen ITC"/>
              </a:rPr>
              <a:t>Mrs </a:t>
            </a:r>
            <a:r>
              <a:rPr lang="en-GB" sz="2400" b="1" dirty="0" err="1">
                <a:latin typeface="Kristen ITC"/>
              </a:rPr>
              <a:t>Carr</a:t>
            </a:r>
            <a:r>
              <a:rPr lang="en-GB" sz="2400" b="1" dirty="0">
                <a:latin typeface="Kristen ITC"/>
              </a:rPr>
              <a:t>-Thoms, Mr </a:t>
            </a:r>
            <a:r>
              <a:rPr lang="en-GB" sz="2400" b="1" dirty="0" err="1">
                <a:latin typeface="Kristen ITC"/>
              </a:rPr>
              <a:t>Lazell</a:t>
            </a:r>
            <a:r>
              <a:rPr lang="en-GB" sz="2400" b="1" dirty="0">
                <a:latin typeface="Kristen ITC"/>
              </a:rPr>
              <a:t> and Mrs </a:t>
            </a:r>
            <a:r>
              <a:rPr lang="en-GB" sz="2400" b="1" dirty="0" err="1">
                <a:latin typeface="Kristen ITC"/>
              </a:rPr>
              <a:t>Weites</a:t>
            </a:r>
            <a:endParaRPr lang="en-GB" sz="2400" b="1" dirty="0">
              <a:latin typeface="Kristen ITC"/>
            </a:endParaRPr>
          </a:p>
          <a:p>
            <a:pPr marL="0" indent="0">
              <a:buNone/>
            </a:pPr>
            <a:endParaRPr lang="en-GB" sz="2400" dirty="0">
              <a:latin typeface="Kristen ITC" panose="03050502040202030202" pitchFamily="66" charset="0"/>
            </a:endParaRPr>
          </a:p>
          <a:p>
            <a:pPr marL="0" indent="0">
              <a:buNone/>
            </a:pPr>
            <a:endParaRPr lang="en-GB" sz="2100" dirty="0">
              <a:latin typeface="Kristen ITC" panose="03050502040202030202" pitchFamily="66" charset="0"/>
            </a:endParaRPr>
          </a:p>
          <a:p>
            <a:pPr marL="0" indent="0">
              <a:buNone/>
            </a:pPr>
            <a:endParaRPr lang="en-GB" sz="2100" dirty="0">
              <a:latin typeface="Kristen ITC" panose="03050502040202030202" pitchFamily="66" charset="0"/>
            </a:endParaRPr>
          </a:p>
          <a:p>
            <a:pPr marL="0" indent="0">
              <a:buNone/>
            </a:pPr>
            <a:endParaRPr lang="en-GB" sz="2100" dirty="0">
              <a:latin typeface="Kristen ITC" panose="03050502040202030202" pitchFamily="66" charset="0"/>
            </a:endParaRPr>
          </a:p>
          <a:p>
            <a:pPr marL="0" indent="0">
              <a:buNone/>
            </a:pPr>
            <a:endParaRPr lang="en-GB" sz="2100" dirty="0">
              <a:latin typeface="Kristen ITC" panose="03050502040202030202" pitchFamily="66" charset="0"/>
            </a:endParaRPr>
          </a:p>
          <a:p>
            <a:pPr marL="0" indent="0">
              <a:buNone/>
            </a:pPr>
            <a:endParaRPr lang="en-GB" sz="2100" dirty="0">
              <a:latin typeface="Kristen ITC" panose="03050502040202030202" pitchFamily="66" charset="0"/>
            </a:endParaRPr>
          </a:p>
          <a:p>
            <a:pPr marL="0" indent="0">
              <a:buNone/>
            </a:pPr>
            <a:endParaRPr lang="en-GB" sz="2100" dirty="0">
              <a:latin typeface="Kristen ITC" panose="03050502040202030202" pitchFamily="66" charset="0"/>
            </a:endParaRPr>
          </a:p>
          <a:p>
            <a:pPr marL="0" indent="0">
              <a:buNone/>
            </a:pPr>
            <a:endParaRPr lang="en-GB" sz="2100" dirty="0">
              <a:latin typeface="Kristen ITC" panose="03050502040202030202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538" y="3269002"/>
            <a:ext cx="2870969" cy="2870969"/>
          </a:xfrm>
          <a:prstGeom prst="rect">
            <a:avLst/>
          </a:prstGeom>
        </p:spPr>
      </p:pic>
      <p:pic>
        <p:nvPicPr>
          <p:cNvPr id="4" name="Picture 5" descr="A close up of a womans face&#10;&#10;Description generated with very high confidence">
            <a:extLst>
              <a:ext uri="{FF2B5EF4-FFF2-40B4-BE49-F238E27FC236}">
                <a16:creationId xmlns:a16="http://schemas.microsoft.com/office/drawing/2014/main" id="{B106E3C7-0BCA-40FC-9232-5302CC07AF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928" y="3377518"/>
            <a:ext cx="2455653" cy="297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338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417" y="117133"/>
            <a:ext cx="3591503" cy="38107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8387" y="3927928"/>
            <a:ext cx="2871094" cy="1944467"/>
          </a:xfrm>
          <a:prstGeom prst="rect">
            <a:avLst/>
          </a:prstGeom>
        </p:spPr>
      </p:pic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35AC6723-77BF-4794-B16F-13236426AE83}"/>
              </a:ext>
            </a:extLst>
          </p:cNvPr>
          <p:cNvSpPr txBox="1">
            <a:spLocks/>
          </p:cNvSpPr>
          <p:nvPr/>
        </p:nvSpPr>
        <p:spPr>
          <a:xfrm>
            <a:off x="4976949" y="117133"/>
            <a:ext cx="5691051" cy="593664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>
                <a:latin typeface="Kristen ITC" panose="03050502040202030202" pitchFamily="66" charset="0"/>
              </a:rPr>
              <a:t>It can be a Scary time so I thought I would give you a few challenges that will hopefully make you and your families laugh.</a:t>
            </a:r>
          </a:p>
          <a:p>
            <a:pPr marL="0" indent="0">
              <a:buNone/>
            </a:pPr>
            <a:endParaRPr lang="en-GB" sz="2400" dirty="0">
              <a:latin typeface="Kristen ITC" panose="03050502040202030202" pitchFamily="66" charset="0"/>
            </a:endParaRPr>
          </a:p>
          <a:p>
            <a:pPr marL="0" indent="0">
              <a:buNone/>
            </a:pPr>
            <a:r>
              <a:rPr lang="en-GB" sz="2400" dirty="0">
                <a:latin typeface="Kristen ITC" panose="03050502040202030202" pitchFamily="66" charset="0"/>
              </a:rPr>
              <a:t>On the next few pages you will find some fun challenges inspired by Monsters for Hospitality.</a:t>
            </a:r>
          </a:p>
          <a:p>
            <a:pPr marL="0" indent="0">
              <a:buNone/>
            </a:pPr>
            <a:endParaRPr lang="en-GB" sz="2400" dirty="0">
              <a:latin typeface="Kristen ITC" panose="03050502040202030202" pitchFamily="66" charset="0"/>
            </a:endParaRPr>
          </a:p>
          <a:p>
            <a:pPr marL="0" indent="0">
              <a:buNone/>
            </a:pPr>
            <a:r>
              <a:rPr lang="en-GB" sz="2400" dirty="0">
                <a:latin typeface="Kristen ITC" panose="03050502040202030202" pitchFamily="66" charset="0"/>
              </a:rPr>
              <a:t>The challenge is split into </a:t>
            </a:r>
            <a:r>
              <a:rPr lang="en-GB" sz="4000" b="1" dirty="0">
                <a:latin typeface="Kristen ITC" panose="03050502040202030202" pitchFamily="66" charset="0"/>
              </a:rPr>
              <a:t>3 </a:t>
            </a:r>
            <a:r>
              <a:rPr lang="en-GB" sz="2400" dirty="0">
                <a:latin typeface="Kristen ITC" panose="03050502040202030202" pitchFamily="66" charset="0"/>
              </a:rPr>
              <a:t>areas:</a:t>
            </a:r>
          </a:p>
          <a:p>
            <a:pPr marL="0" indent="0">
              <a:buNone/>
            </a:pPr>
            <a:r>
              <a:rPr lang="en-GB" sz="2400" b="1" dirty="0">
                <a:solidFill>
                  <a:srgbClr val="FF0000"/>
                </a:solidFill>
                <a:latin typeface="Kristen ITC" panose="03050502040202030202" pitchFamily="66" charset="0"/>
              </a:rPr>
              <a:t>- Research and Analysis</a:t>
            </a:r>
          </a:p>
          <a:p>
            <a:pPr>
              <a:buFontTx/>
              <a:buChar char="-"/>
            </a:pPr>
            <a:r>
              <a:rPr lang="en-GB" sz="2400" b="1" dirty="0">
                <a:solidFill>
                  <a:srgbClr val="00B0F0"/>
                </a:solidFill>
                <a:latin typeface="Kristen ITC" panose="03050502040202030202" pitchFamily="66" charset="0"/>
              </a:rPr>
              <a:t>Design Ideas </a:t>
            </a:r>
          </a:p>
          <a:p>
            <a:pPr>
              <a:buFontTx/>
              <a:buChar char="-"/>
            </a:pPr>
            <a:r>
              <a:rPr lang="en-GB" sz="2400" b="1" dirty="0">
                <a:solidFill>
                  <a:schemeClr val="accent2"/>
                </a:solidFill>
                <a:latin typeface="Kristen ITC" panose="03050502040202030202" pitchFamily="66" charset="0"/>
              </a:rPr>
              <a:t>Making</a:t>
            </a:r>
          </a:p>
        </p:txBody>
      </p:sp>
    </p:spTree>
    <p:extLst>
      <p:ext uri="{BB962C8B-B14F-4D97-AF65-F5344CB8AC3E}">
        <p14:creationId xmlns:p14="http://schemas.microsoft.com/office/powerpoint/2010/main" val="4032230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417" y="77946"/>
            <a:ext cx="1440811" cy="15287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468" y="1606731"/>
            <a:ext cx="2095784" cy="1419383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582B5E8B-E06D-4FE7-865E-384A982B43D3}"/>
              </a:ext>
            </a:extLst>
          </p:cNvPr>
          <p:cNvSpPr txBox="1"/>
          <p:nvPr/>
        </p:nvSpPr>
        <p:spPr>
          <a:xfrm>
            <a:off x="2915350" y="279929"/>
            <a:ext cx="7251743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kern="1200" dirty="0">
                <a:solidFill>
                  <a:srgbClr val="000000"/>
                </a:solidFill>
                <a:effectLst/>
                <a:latin typeface="Kristen ITC" panose="03050502040202030202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Task 1. Mood board                   20 mins</a:t>
            </a:r>
            <a:endParaRPr lang="en-GB" sz="1400" b="1" dirty="0">
              <a:effectLst/>
              <a:latin typeface="Kristen ITC" panose="03050502040202030202" pitchFamily="66" charset="0"/>
              <a:ea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1638" y="1289854"/>
            <a:ext cx="4561458" cy="42062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77738" y="1215773"/>
            <a:ext cx="412350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Kristen ITC" panose="03050502040202030202" pitchFamily="66" charset="0"/>
              </a:rPr>
              <a:t>Create a </a:t>
            </a:r>
            <a:r>
              <a:rPr lang="en-GB" sz="2400" dirty="0">
                <a:solidFill>
                  <a:srgbClr val="FF0000"/>
                </a:solidFill>
                <a:latin typeface="Kristen ITC" panose="03050502040202030202" pitchFamily="66" charset="0"/>
              </a:rPr>
              <a:t>mood board </a:t>
            </a:r>
            <a:r>
              <a:rPr lang="en-GB" sz="2400" dirty="0">
                <a:latin typeface="Kristen ITC" panose="03050502040202030202" pitchFamily="66" charset="0"/>
              </a:rPr>
              <a:t>based on the theme of monsters – gather a range of different images as this will help inspire your own design ideas.</a:t>
            </a:r>
          </a:p>
          <a:p>
            <a:endParaRPr lang="en-GB" sz="2400" dirty="0">
              <a:latin typeface="Kristen ITC" panose="03050502040202030202" pitchFamily="66" charset="0"/>
            </a:endParaRPr>
          </a:p>
          <a:p>
            <a:r>
              <a:rPr lang="en-GB" sz="2400" dirty="0">
                <a:latin typeface="Kristen ITC" panose="03050502040202030202" pitchFamily="66" charset="0"/>
              </a:rPr>
              <a:t>Use google images to find pictures of Monster Food. You can sketch examples instead if you want. Remember to make it colourful!</a:t>
            </a:r>
          </a:p>
        </p:txBody>
      </p:sp>
    </p:spTree>
    <p:extLst>
      <p:ext uri="{BB962C8B-B14F-4D97-AF65-F5344CB8AC3E}">
        <p14:creationId xmlns:p14="http://schemas.microsoft.com/office/powerpoint/2010/main" val="3578000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417" y="77946"/>
            <a:ext cx="1440811" cy="15287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468" y="1606731"/>
            <a:ext cx="2095784" cy="14193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3685" y="881525"/>
            <a:ext cx="3892039" cy="2745301"/>
          </a:xfrm>
          <a:prstGeom prst="rect">
            <a:avLst/>
          </a:prstGeom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582B5E8B-E06D-4FE7-865E-384A982B43D3}"/>
              </a:ext>
            </a:extLst>
          </p:cNvPr>
          <p:cNvSpPr txBox="1"/>
          <p:nvPr/>
        </p:nvSpPr>
        <p:spPr>
          <a:xfrm>
            <a:off x="2475403" y="319118"/>
            <a:ext cx="7053335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kern="1200" dirty="0">
                <a:solidFill>
                  <a:srgbClr val="000000"/>
                </a:solidFill>
                <a:effectLst/>
                <a:latin typeface="Kristen ITC" panose="03050502040202030202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Task 2. Mind Map                      </a:t>
            </a:r>
            <a:r>
              <a:rPr lang="en-GB" sz="2800" b="1" dirty="0">
                <a:solidFill>
                  <a:srgbClr val="000000"/>
                </a:solidFill>
                <a:latin typeface="Kristen ITC" panose="03050502040202030202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2800" b="1" kern="1200" dirty="0">
                <a:solidFill>
                  <a:srgbClr val="000000"/>
                </a:solidFill>
                <a:effectLst/>
                <a:latin typeface="Kristen ITC" panose="03050502040202030202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0 mins</a:t>
            </a:r>
            <a:endParaRPr lang="en-GB" sz="1400" dirty="0">
              <a:effectLst/>
              <a:latin typeface="Kristen ITC" panose="03050502040202030202" pitchFamily="66" charset="0"/>
              <a:ea typeface="Times New Roman" panose="0202060305040502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F0FD392-19CB-4DFE-AFAC-659CA8A6B7D2}"/>
              </a:ext>
            </a:extLst>
          </p:cNvPr>
          <p:cNvSpPr txBox="1">
            <a:spLocks/>
          </p:cNvSpPr>
          <p:nvPr/>
        </p:nvSpPr>
        <p:spPr>
          <a:xfrm>
            <a:off x="2366767" y="1096050"/>
            <a:ext cx="5092124" cy="312325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latin typeface="Kristen ITC" panose="03050502040202030202" pitchFamily="66" charset="0"/>
              </a:rPr>
              <a:t>Create a </a:t>
            </a:r>
            <a:r>
              <a:rPr lang="en-GB" sz="2000" dirty="0">
                <a:solidFill>
                  <a:srgbClr val="FF0000"/>
                </a:solidFill>
                <a:latin typeface="Kristen ITC" panose="03050502040202030202" pitchFamily="66" charset="0"/>
              </a:rPr>
              <a:t>mind map </a:t>
            </a:r>
            <a:r>
              <a:rPr lang="en-GB" sz="2000" dirty="0">
                <a:latin typeface="Kristen ITC" panose="03050502040202030202" pitchFamily="66" charset="0"/>
              </a:rPr>
              <a:t>based on the theme of monsters – think about the following areas: colour, shape, user, ingredients, theme etc.</a:t>
            </a:r>
          </a:p>
          <a:p>
            <a:r>
              <a:rPr lang="en-GB" sz="2000" dirty="0">
                <a:latin typeface="Kristen ITC" panose="03050502040202030202" pitchFamily="66" charset="0"/>
              </a:rPr>
              <a:t>You may refer to your mind map or any famous monsters from film/TV to develop your own ideas. </a:t>
            </a:r>
          </a:p>
          <a:p>
            <a:r>
              <a:rPr lang="en-GB" sz="2000" dirty="0">
                <a:latin typeface="Kristen ITC" panose="03050502040202030202" pitchFamily="66" charset="0"/>
              </a:rPr>
              <a:t>Include information of what food you could use and how you could assemble it together.</a:t>
            </a:r>
          </a:p>
        </p:txBody>
      </p:sp>
      <p:sp>
        <p:nvSpPr>
          <p:cNvPr id="8" name="Rectangle 7"/>
          <p:cNvSpPr/>
          <p:nvPr/>
        </p:nvSpPr>
        <p:spPr>
          <a:xfrm>
            <a:off x="354054" y="4732425"/>
            <a:ext cx="4242697" cy="1323439"/>
          </a:xfrm>
          <a:prstGeom prst="rect">
            <a:avLst/>
          </a:prstGeom>
          <a:ln w="5715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n-GB" sz="2000" dirty="0">
                <a:latin typeface="Kristen ITC" panose="03050502040202030202" pitchFamily="66" charset="0"/>
              </a:rPr>
              <a:t>Complete your mind map digitally or on paper. Make it as visual as possible with small images, sketches and colour.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92440" y="4732425"/>
            <a:ext cx="4732901" cy="10156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Kristen ITC" panose="03050502040202030202" pitchFamily="66" charset="0"/>
              </a:rPr>
              <a:t>Refer to the Eat Well Guide and explain how you could create a balanced meal from your ideas. </a:t>
            </a:r>
          </a:p>
        </p:txBody>
      </p:sp>
      <p:pic>
        <p:nvPicPr>
          <p:cNvPr id="11" name="Picture 2" descr="https://www.gov.uk/government/uploads/system/uploads/attachment_data/file/528196/Eatwell_guide_600dpi.jpg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051" y="3657600"/>
            <a:ext cx="2699953" cy="193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955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417" y="77946"/>
            <a:ext cx="1440811" cy="15287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468" y="1606731"/>
            <a:ext cx="2095784" cy="1419383"/>
          </a:xfrm>
          <a:prstGeom prst="rect">
            <a:avLst/>
          </a:prstGeom>
        </p:spPr>
      </p:pic>
      <p:pic>
        <p:nvPicPr>
          <p:cNvPr id="2050" name="Picture 2" descr="https://www.gov.uk/government/uploads/system/uploads/attachment_data/file/528196/Eatwell_guide_600dpi.jp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53862"/>
            <a:ext cx="7872412" cy="564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301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417" y="77946"/>
            <a:ext cx="1440811" cy="15287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468" y="1606731"/>
            <a:ext cx="2095784" cy="14193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4104" y="1521106"/>
            <a:ext cx="2031101" cy="19168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22755" y="1521106"/>
            <a:ext cx="2020394" cy="40536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4257" y="3547946"/>
            <a:ext cx="2204723" cy="21852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45802" y="1393092"/>
            <a:ext cx="49307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Kristen ITC" panose="03050502040202030202" pitchFamily="66" charset="0"/>
              </a:rPr>
              <a:t>Look the images below of a Monster Food. Come up with as many </a:t>
            </a:r>
            <a:r>
              <a:rPr lang="en-US" sz="2000" b="1" dirty="0">
                <a:latin typeface="Kristen ITC" panose="03050502040202030202" pitchFamily="66" charset="0"/>
              </a:rPr>
              <a:t>good things and bad things</a:t>
            </a:r>
            <a:r>
              <a:rPr lang="en-US" sz="2000" dirty="0">
                <a:latin typeface="Kristen ITC" panose="03050502040202030202" pitchFamily="66" charset="0"/>
              </a:rPr>
              <a:t> about the Monster Food. </a:t>
            </a:r>
          </a:p>
          <a:p>
            <a:endParaRPr lang="en-US" sz="2000" dirty="0">
              <a:latin typeface="Kristen ITC" panose="03050502040202030202" pitchFamily="66" charset="0"/>
            </a:endParaRPr>
          </a:p>
          <a:p>
            <a:r>
              <a:rPr lang="en-US" sz="2000" dirty="0">
                <a:latin typeface="Kristen ITC" panose="03050502040202030202" pitchFamily="66" charset="0"/>
              </a:rPr>
              <a:t>Create a small table and bullet point your ideas. Use the sensory adjectives on the next slide to help you.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582B5E8B-E06D-4FE7-865E-384A982B43D3}"/>
              </a:ext>
            </a:extLst>
          </p:cNvPr>
          <p:cNvSpPr txBox="1"/>
          <p:nvPr/>
        </p:nvSpPr>
        <p:spPr>
          <a:xfrm>
            <a:off x="2915350" y="279929"/>
            <a:ext cx="7251743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kern="1200" dirty="0">
                <a:solidFill>
                  <a:srgbClr val="000000"/>
                </a:solidFill>
                <a:effectLst/>
                <a:latin typeface="Kristen ITC" panose="03050502040202030202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Task 3. Analysis                        15 mins</a:t>
            </a:r>
            <a:endParaRPr lang="en-GB" sz="1400" b="1" dirty="0">
              <a:effectLst/>
              <a:latin typeface="Kristen ITC" panose="03050502040202030202" pitchFamily="66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45802" y="4537580"/>
            <a:ext cx="4717254" cy="1015663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latin typeface="Kristen ITC" panose="03050502040202030202" pitchFamily="66" charset="0"/>
              </a:rPr>
              <a:t>Challenge: </a:t>
            </a:r>
            <a:r>
              <a:rPr lang="en-US" sz="2000" dirty="0">
                <a:latin typeface="Kristen ITC" panose="03050502040202030202" pitchFamily="66" charset="0"/>
              </a:rPr>
              <a:t>to think of 3 ways the Monster Food could be improved. Refer to the Eat Well Guide.</a:t>
            </a:r>
          </a:p>
        </p:txBody>
      </p:sp>
    </p:spTree>
    <p:extLst>
      <p:ext uri="{BB962C8B-B14F-4D97-AF65-F5344CB8AC3E}">
        <p14:creationId xmlns:p14="http://schemas.microsoft.com/office/powerpoint/2010/main" val="2606742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29374" y="166525"/>
            <a:ext cx="56188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b="1" u="sng" dirty="0">
                <a:latin typeface="Kristen ITC" panose="03050502040202030202" pitchFamily="66" charset="0"/>
                <a:ea typeface="Cambria" panose="02040503050406030204" pitchFamily="18" charset="0"/>
                <a:cs typeface="Times New Roman" panose="02020603050405020304" pitchFamily="18" charset="0"/>
              </a:rPr>
              <a:t>Sensory Analysis adjectives</a:t>
            </a:r>
            <a:endParaRPr lang="en-GB" sz="3200" dirty="0">
              <a:latin typeface="Kristen ITC" panose="03050502040202030202" pitchFamily="66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4113" y="738455"/>
            <a:ext cx="155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u="sng" dirty="0">
                <a:latin typeface="Kristen ITC" panose="03050502040202030202" pitchFamily="66" charset="0"/>
              </a:rPr>
              <a:t>Appearance</a:t>
            </a:r>
          </a:p>
        </p:txBody>
      </p:sp>
      <p:sp>
        <p:nvSpPr>
          <p:cNvPr id="5" name="Rectangle 4"/>
          <p:cNvSpPr/>
          <p:nvPr/>
        </p:nvSpPr>
        <p:spPr>
          <a:xfrm>
            <a:off x="4023617" y="778215"/>
            <a:ext cx="949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u="sng" dirty="0">
                <a:latin typeface="Kristen ITC" panose="03050502040202030202" pitchFamily="66" charset="0"/>
              </a:rPr>
              <a:t>Aroma</a:t>
            </a:r>
          </a:p>
        </p:txBody>
      </p:sp>
      <p:sp>
        <p:nvSpPr>
          <p:cNvPr id="6" name="Rectangle 5"/>
          <p:cNvSpPr/>
          <p:nvPr/>
        </p:nvSpPr>
        <p:spPr>
          <a:xfrm>
            <a:off x="6272714" y="751300"/>
            <a:ext cx="1016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u="sng" dirty="0">
                <a:latin typeface="Kristen ITC" panose="03050502040202030202" pitchFamily="66" charset="0"/>
              </a:rPr>
              <a:t>Flavour</a:t>
            </a:r>
          </a:p>
        </p:txBody>
      </p:sp>
      <p:sp>
        <p:nvSpPr>
          <p:cNvPr id="7" name="Rectangle 6"/>
          <p:cNvSpPr/>
          <p:nvPr/>
        </p:nvSpPr>
        <p:spPr>
          <a:xfrm>
            <a:off x="9202647" y="738455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u="sng" dirty="0">
                <a:latin typeface="Kristen ITC" panose="03050502040202030202" pitchFamily="66" charset="0"/>
              </a:rPr>
              <a:t>Texture</a:t>
            </a:r>
          </a:p>
        </p:txBody>
      </p:sp>
      <p:sp>
        <p:nvSpPr>
          <p:cNvPr id="8" name="Rectangle 7"/>
          <p:cNvSpPr/>
          <p:nvPr/>
        </p:nvSpPr>
        <p:spPr>
          <a:xfrm>
            <a:off x="642939" y="1107787"/>
            <a:ext cx="3164514" cy="5478288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r>
              <a:rPr lang="en-GB" sz="1400" dirty="0">
                <a:latin typeface="Kristen ITC" panose="03050502040202030202" pitchFamily="66" charset="0"/>
              </a:rPr>
              <a:t>Attractive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Bright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Browned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Bubbly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Cheap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Chunky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Clear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Cloudy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Coarse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Colourful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Colourless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Crisp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Crumbly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Delicate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Dry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Dull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Firm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Flaky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Flat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Fluffy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Foamy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Fresh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Glossy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Golden</a:t>
            </a:r>
          </a:p>
          <a:p>
            <a:endParaRPr lang="en-GB" sz="1400" dirty="0">
              <a:latin typeface="Kristen ITC" panose="03050502040202030202" pitchFamily="66" charset="0"/>
            </a:endParaRPr>
          </a:p>
          <a:p>
            <a:r>
              <a:rPr lang="en-GB" sz="1400" dirty="0">
                <a:latin typeface="Kristen ITC" panose="03050502040202030202" pitchFamily="66" charset="0"/>
              </a:rPr>
              <a:t>Greasy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Grainy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Hard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Healthy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Heavy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Hot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Limp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Lumpy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Moist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Mottled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Mushy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Nutritious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Opaque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Plain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Powdery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Risen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Runny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Shiny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Sloppy 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Smooth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Soggy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Sticky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Stringy</a:t>
            </a:r>
          </a:p>
        </p:txBody>
      </p:sp>
      <p:sp>
        <p:nvSpPr>
          <p:cNvPr id="9" name="Rectangle 8"/>
          <p:cNvSpPr/>
          <p:nvPr/>
        </p:nvSpPr>
        <p:spPr>
          <a:xfrm>
            <a:off x="3498537" y="1187306"/>
            <a:ext cx="1999461" cy="5478289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en-GB" sz="1400" dirty="0">
                <a:latin typeface="Kristen ITC" panose="03050502040202030202" pitchFamily="66" charset="0"/>
              </a:rPr>
              <a:t>Acidic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Acrid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Aromatic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Bitter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Bland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Burnt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Cheesy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Citrus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Fatty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Floral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Fragrant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Fresh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Lemony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Mild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Minty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Musty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Pungent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Rancid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Rotten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Savoury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Scented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Sickly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Spicy</a:t>
            </a:r>
          </a:p>
          <a:p>
            <a:endParaRPr lang="en-GB" sz="1400" dirty="0">
              <a:latin typeface="Kristen ITC" panose="03050502040202030202" pitchFamily="66" charset="0"/>
            </a:endParaRPr>
          </a:p>
          <a:p>
            <a:endParaRPr lang="en-GB" sz="1400" dirty="0">
              <a:latin typeface="Kristen ITC" panose="03050502040202030202" pitchFamily="66" charset="0"/>
            </a:endParaRPr>
          </a:p>
          <a:p>
            <a:r>
              <a:rPr lang="en-GB" sz="1400" dirty="0">
                <a:latin typeface="Kristen ITC" panose="03050502040202030202" pitchFamily="66" charset="0"/>
              </a:rPr>
              <a:t>Strong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Sweet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Tainted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Tart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Weak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Zesty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60605" y="1187305"/>
            <a:ext cx="2640469" cy="5478290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en-GB" sz="1400" dirty="0">
                <a:latin typeface="Kristen ITC" panose="03050502040202030202" pitchFamily="66" charset="0"/>
              </a:rPr>
              <a:t>Acidic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Aftertaste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Bland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Bitter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Burnt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Buttery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Cheesy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Citrus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Cool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Creamy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Dry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Fatty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Flavoursome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Fresh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Fruity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Heavy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Hot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Light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Meaty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Metallic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Mild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Minty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Nutritious</a:t>
            </a:r>
          </a:p>
          <a:p>
            <a:endParaRPr lang="en-GB" sz="1400" dirty="0">
              <a:latin typeface="Kristen ITC" panose="03050502040202030202" pitchFamily="66" charset="0"/>
            </a:endParaRPr>
          </a:p>
          <a:p>
            <a:r>
              <a:rPr lang="en-GB" sz="1400" dirty="0">
                <a:latin typeface="Kristen ITC" panose="03050502040202030202" pitchFamily="66" charset="0"/>
              </a:rPr>
              <a:t>Nutty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Plain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Rancid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Rich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Salty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Savoury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Sharp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Sickly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Sour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Spicy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Stale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Strong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Sweet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Tainted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Tangy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Tart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Tasteless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Tasty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Undercooked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Warm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Weak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Zesty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970683" y="1187305"/>
            <a:ext cx="1863791" cy="5584971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en-GB" sz="1400" dirty="0">
                <a:latin typeface="Kristen ITC" panose="03050502040202030202" pitchFamily="66" charset="0"/>
              </a:rPr>
              <a:t>Bouncy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Brittle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Bubbly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Chewy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Chunky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Clammy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Coarse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Crispy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Crumbly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Crunchy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Dry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Elastic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Firm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Fizzy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Flaky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Fluffy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Foamy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Gooey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Greasy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Gritty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Hard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Hot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Juicy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Light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Lumpy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Moist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Powdery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Rubbery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Runny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Sandy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Short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Slimy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Smooth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Soft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Soggy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Spongy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Springy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Sticky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Stiff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Stodgy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Stretchy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Stringy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Tacky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Tender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Thick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Thin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Tough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Watery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Warm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Waxy</a:t>
            </a:r>
          </a:p>
        </p:txBody>
      </p:sp>
    </p:spTree>
    <p:extLst>
      <p:ext uri="{BB962C8B-B14F-4D97-AF65-F5344CB8AC3E}">
        <p14:creationId xmlns:p14="http://schemas.microsoft.com/office/powerpoint/2010/main" val="1136669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417" y="77946"/>
            <a:ext cx="1440811" cy="15287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468" y="1606731"/>
            <a:ext cx="2095784" cy="1419383"/>
          </a:xfrm>
          <a:prstGeom prst="rect">
            <a:avLst/>
          </a:prstGeom>
        </p:spPr>
      </p:pic>
      <p:pic>
        <p:nvPicPr>
          <p:cNvPr id="4" name="Picture 8" descr="Learn How to Draw Blue Monster from Uncle Grandpa (Uncle Grandpa ...">
            <a:extLst>
              <a:ext uri="{FF2B5EF4-FFF2-40B4-BE49-F238E27FC236}">
                <a16:creationId xmlns:a16="http://schemas.microsoft.com/office/drawing/2014/main" id="{5EF92D17-6385-4B8E-849A-D8CA460B7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2048" y="2105652"/>
            <a:ext cx="1414424" cy="100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ow To Draw A Monster! - Art for Kids! | Monster drawing, Doodle ...">
            <a:extLst>
              <a:ext uri="{FF2B5EF4-FFF2-40B4-BE49-F238E27FC236}">
                <a16:creationId xmlns:a16="http://schemas.microsoft.com/office/drawing/2014/main" id="{2EABF493-FD49-4265-AAA1-FCDEA7259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3339" y="77946"/>
            <a:ext cx="2398430" cy="185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B945B57-66BC-4ACC-88E6-55F6DA9A1E6D}"/>
              </a:ext>
            </a:extLst>
          </p:cNvPr>
          <p:cNvSpPr txBox="1">
            <a:spLocks/>
          </p:cNvSpPr>
          <p:nvPr/>
        </p:nvSpPr>
        <p:spPr>
          <a:xfrm>
            <a:off x="7064713" y="1606731"/>
            <a:ext cx="3918555" cy="19450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latin typeface="Kristen ITC" panose="03050502040202030202" pitchFamily="66" charset="0"/>
              </a:rPr>
              <a:t>Practice your drawing skills by creating a unique monster made out of food. Refer back to your mood board and mind map for inspiration!</a:t>
            </a:r>
          </a:p>
          <a:p>
            <a:pPr marL="0" indent="0">
              <a:buNone/>
            </a:pPr>
            <a:r>
              <a:rPr lang="en-GB" sz="2400" b="1" dirty="0">
                <a:latin typeface="Kristen ITC" panose="03050502040202030202" pitchFamily="66" charset="0"/>
              </a:rPr>
              <a:t>Remember your drawings should mainly be 3D, drawn neatly with colour.</a:t>
            </a:r>
          </a:p>
        </p:txBody>
      </p:sp>
      <p:pic>
        <p:nvPicPr>
          <p:cNvPr id="7" name="Picture 2" descr="Cartoon Monster Vector Vector Art &amp; Graphics | freevector.com">
            <a:extLst>
              <a:ext uri="{FF2B5EF4-FFF2-40B4-BE49-F238E27FC236}">
                <a16:creationId xmlns:a16="http://schemas.microsoft.com/office/drawing/2014/main" id="{23018E93-AEDC-4F7F-A2D2-F05700560A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60066" y="3745097"/>
            <a:ext cx="1487487" cy="187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appy Violet Monster Cartoon Character Royalty Free Vector">
            <a:extLst>
              <a:ext uri="{FF2B5EF4-FFF2-40B4-BE49-F238E27FC236}">
                <a16:creationId xmlns:a16="http://schemas.microsoft.com/office/drawing/2014/main" id="{5AE6C1FF-126E-4967-8688-8706418C12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09301" y="2196121"/>
            <a:ext cx="1068148" cy="84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ow To Draw Monster | Art For Kids | Step by step tutorial">
            <a:extLst>
              <a:ext uri="{FF2B5EF4-FFF2-40B4-BE49-F238E27FC236}">
                <a16:creationId xmlns:a16="http://schemas.microsoft.com/office/drawing/2014/main" id="{470B61DF-88EA-4860-B1E2-DC4C22CC0C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248"/>
          <a:stretch/>
        </p:blipFill>
        <p:spPr bwMode="auto">
          <a:xfrm>
            <a:off x="4108388" y="667877"/>
            <a:ext cx="2303760" cy="47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13D0F19-2821-44AF-8EBB-FC4095DDC790}"/>
              </a:ext>
            </a:extLst>
          </p:cNvPr>
          <p:cNvGrpSpPr/>
          <p:nvPr/>
        </p:nvGrpSpPr>
        <p:grpSpPr>
          <a:xfrm>
            <a:off x="1340028" y="3280868"/>
            <a:ext cx="2309329" cy="2991954"/>
            <a:chOff x="1927828" y="4233476"/>
            <a:chExt cx="1497371" cy="1787871"/>
          </a:xfrm>
        </p:grpSpPr>
        <p:pic>
          <p:nvPicPr>
            <p:cNvPr id="11" name="Picture 12" descr="Learn How to Draw Monster Doodles">
              <a:extLst>
                <a:ext uri="{FF2B5EF4-FFF2-40B4-BE49-F238E27FC236}">
                  <a16:creationId xmlns:a16="http://schemas.microsoft.com/office/drawing/2014/main" id="{1CFE35D9-DB70-42F3-8ADC-DC9789163FF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668982" y="4233476"/>
              <a:ext cx="756217" cy="1758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2" descr="Learn How to Draw Monster Doodles">
              <a:extLst>
                <a:ext uri="{FF2B5EF4-FFF2-40B4-BE49-F238E27FC236}">
                  <a16:creationId xmlns:a16="http://schemas.microsoft.com/office/drawing/2014/main" id="{918D4A58-27FF-44EC-A281-6C2DC41747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927828" y="4262513"/>
              <a:ext cx="881550" cy="1758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14" descr="Monster Drawing For Kids at GetDrawings | Free download">
            <a:extLst>
              <a:ext uri="{FF2B5EF4-FFF2-40B4-BE49-F238E27FC236}">
                <a16:creationId xmlns:a16="http://schemas.microsoft.com/office/drawing/2014/main" id="{40BB25BE-5D9D-489B-9146-26762555DD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screen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29736" y="4553062"/>
            <a:ext cx="2492854" cy="167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4">
            <a:extLst>
              <a:ext uri="{FF2B5EF4-FFF2-40B4-BE49-F238E27FC236}">
                <a16:creationId xmlns:a16="http://schemas.microsoft.com/office/drawing/2014/main" id="{582B5E8B-E06D-4FE7-865E-384A982B43D3}"/>
              </a:ext>
            </a:extLst>
          </p:cNvPr>
          <p:cNvSpPr txBox="1"/>
          <p:nvPr/>
        </p:nvSpPr>
        <p:spPr>
          <a:xfrm>
            <a:off x="6412148" y="377435"/>
            <a:ext cx="468924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0000"/>
                </a:solidFill>
                <a:latin typeface="Kristen ITC" panose="03050502040202030202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Task 4. Designing  </a:t>
            </a:r>
            <a:r>
              <a:rPr lang="en-GB" sz="2800" b="1" dirty="0">
                <a:solidFill>
                  <a:srgbClr val="000000"/>
                </a:solidFill>
                <a:latin typeface="Kristen ITC" panose="03050502040202030202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30mins</a:t>
            </a:r>
            <a:endParaRPr lang="en-GB" sz="1400" dirty="0">
              <a:latin typeface="Kristen ITC" panose="03050502040202030202" pitchFamily="66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154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417" y="77946"/>
            <a:ext cx="1440811" cy="15287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468" y="1606731"/>
            <a:ext cx="2095784" cy="14193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2B5E8B-E06D-4FE7-865E-384A982B43D3}"/>
              </a:ext>
            </a:extLst>
          </p:cNvPr>
          <p:cNvSpPr txBox="1"/>
          <p:nvPr/>
        </p:nvSpPr>
        <p:spPr>
          <a:xfrm>
            <a:off x="1879177" y="367712"/>
            <a:ext cx="9102779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kern="1200" dirty="0">
                <a:solidFill>
                  <a:srgbClr val="000000"/>
                </a:solidFill>
                <a:effectLst/>
                <a:latin typeface="Kristen ITC" panose="03050502040202030202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Task 5 . Annotating Design                         </a:t>
            </a:r>
            <a:r>
              <a:rPr lang="en-GB" sz="2800" b="1" dirty="0">
                <a:solidFill>
                  <a:srgbClr val="000000"/>
                </a:solidFill>
                <a:latin typeface="Kristen ITC" panose="03050502040202030202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GB" sz="2800" b="1" kern="1200" dirty="0">
                <a:solidFill>
                  <a:srgbClr val="000000"/>
                </a:solidFill>
                <a:effectLst/>
                <a:latin typeface="Kristen ITC" panose="03050502040202030202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mins</a:t>
            </a:r>
            <a:endParaRPr lang="en-GB" sz="1400" dirty="0">
              <a:effectLst/>
              <a:latin typeface="Kristen ITC" panose="03050502040202030202" pitchFamily="66" charset="0"/>
              <a:ea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B945B57-66BC-4ACC-88E6-55F6DA9A1E6D}"/>
              </a:ext>
            </a:extLst>
          </p:cNvPr>
          <p:cNvSpPr txBox="1">
            <a:spLocks/>
          </p:cNvSpPr>
          <p:nvPr/>
        </p:nvSpPr>
        <p:spPr>
          <a:xfrm>
            <a:off x="2390234" y="950736"/>
            <a:ext cx="8583255" cy="14117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dirty="0">
                <a:latin typeface="Kristen ITC" panose="03050502040202030202" pitchFamily="66" charset="0"/>
              </a:rPr>
              <a:t>Annotate your design by answering the following questions. </a:t>
            </a:r>
            <a:r>
              <a:rPr lang="en-GB" sz="2000" dirty="0">
                <a:solidFill>
                  <a:srgbClr val="00B050"/>
                </a:solidFill>
                <a:latin typeface="Kristen ITC" panose="03050502040202030202" pitchFamily="66" charset="0"/>
              </a:rPr>
              <a:t>Challenge questions are highlighted in green.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>
                <a:latin typeface="Kristen ITC" panose="03050502040202030202" pitchFamily="66" charset="0"/>
              </a:rPr>
              <a:t>Make sure to write in full sentences and in detail. Check your spelling and grammar.</a:t>
            </a:r>
            <a:endParaRPr lang="en-GB" b="1" dirty="0">
              <a:latin typeface="Kristen ITC" panose="03050502040202030202" pitchFamily="66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541885" y="4720178"/>
            <a:ext cx="3145289" cy="1319326"/>
          </a:xfrm>
          <a:prstGeom prst="rect">
            <a:avLst/>
          </a:prstGeom>
          <a:noFill/>
          <a:ln w="317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Kristen ITC" panose="03050502040202030202" pitchFamily="66" charset="0"/>
              </a:rPr>
              <a:t>5. </a:t>
            </a:r>
            <a:r>
              <a:rPr lang="en-GB" altLang="en-US" sz="1400" dirty="0">
                <a:solidFill>
                  <a:srgbClr val="000000"/>
                </a:solidFill>
                <a:latin typeface="Kristen ITC" panose="03050502040202030202" pitchFamily="66" charset="0"/>
              </a:rPr>
              <a:t>What is successful about your design and why?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Kristen ITC" panose="03050502040202030202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400" dirty="0">
                <a:solidFill>
                  <a:srgbClr val="000000"/>
                </a:solidFill>
                <a:latin typeface="Kristen ITC" panose="03050502040202030202" pitchFamily="66" charset="0"/>
              </a:rPr>
              <a:t>How could you improve your design and why?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Kristen ITC" panose="03050502040202030202" pitchFamily="66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395267" y="4394879"/>
            <a:ext cx="2854983" cy="1797688"/>
          </a:xfrm>
          <a:prstGeom prst="rect">
            <a:avLst/>
          </a:prstGeom>
          <a:noFill/>
          <a:ln w="317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Kristen ITC" panose="03050502040202030202" pitchFamily="66" charset="0"/>
              </a:rPr>
              <a:t>3.</a:t>
            </a:r>
            <a:r>
              <a:rPr kumimoji="0" lang="en-GB" altLang="en-US" sz="1400" b="1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Kristen ITC" panose="03050502040202030202" pitchFamily="66" charset="0"/>
              </a:rPr>
              <a:t> </a:t>
            </a: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Kristen ITC" panose="03050502040202030202" pitchFamily="66" charset="0"/>
              </a:rPr>
              <a:t>Is the product safe?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Kristen ITC" panose="03050502040202030202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Kristen ITC" panose="03050502040202030202" pitchFamily="66" charset="0"/>
              </a:rPr>
              <a:t>What steps will be taken to ensure that the product is safe?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Kristen ITC" panose="03050502040202030202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Kristen ITC" panose="03050502040202030202" pitchFamily="66" charset="0"/>
              </a:rPr>
              <a:t>How will you ensure your own safety during its manufacture?</a:t>
            </a:r>
            <a:r>
              <a:rPr kumimoji="0" lang="en-GB" altLang="en-US" sz="1400" b="0" i="0" u="none" strike="noStrike" cap="none" normalizeH="0" dirty="0">
                <a:ln>
                  <a:noFill/>
                </a:ln>
                <a:solidFill>
                  <a:srgbClr val="00B050"/>
                </a:solidFill>
                <a:effectLst/>
                <a:latin typeface="Kristen ITC" panose="03050502040202030202" pitchFamily="66" charset="0"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Kristen ITC" panose="03050502040202030202" pitchFamily="66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8541886" y="2225994"/>
            <a:ext cx="3359601" cy="2305050"/>
          </a:xfrm>
          <a:prstGeom prst="rect">
            <a:avLst/>
          </a:prstGeom>
          <a:noFill/>
          <a:ln w="317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Kristen ITC" panose="03050502040202030202" pitchFamily="66" charset="0"/>
              </a:rPr>
              <a:t>4.</a:t>
            </a:r>
            <a:r>
              <a:rPr kumimoji="0" lang="en-GB" altLang="en-US" sz="1400" b="1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Kristen ITC" panose="03050502040202030202" pitchFamily="66" charset="0"/>
              </a:rPr>
              <a:t> </a:t>
            </a: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Kristen ITC" panose="03050502040202030202" pitchFamily="66" charset="0"/>
              </a:rPr>
              <a:t>If the product was packaged, what would you use and would it be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Kristen ITC" panose="03050502040202030202" pitchFamily="66" charset="0"/>
              </a:rPr>
              <a:t>recyclable?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Kristen ITC" panose="03050502040202030202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Kristen ITC" panose="03050502040202030202" pitchFamily="66" charset="0"/>
              </a:rPr>
              <a:t>Are the ingredients in your product biodegradable?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4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Kristen ITC" panose="03050502040202030202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Kristen ITC" panose="03050502040202030202" pitchFamily="66" charset="0"/>
              </a:rPr>
              <a:t>Does the product or any of the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Kristen ITC" panose="03050502040202030202" pitchFamily="66" charset="0"/>
              </a:rPr>
              <a:t>equipment or resources you have used harm the environment?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Kristen ITC" panose="03050502040202030202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2867" y="2064422"/>
            <a:ext cx="2879019" cy="2397069"/>
          </a:xfrm>
          <a:prstGeom prst="rect">
            <a:avLst/>
          </a:prstGeom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390234" y="2470611"/>
            <a:ext cx="3220651" cy="1111006"/>
          </a:xfrm>
          <a:prstGeom prst="rect">
            <a:avLst/>
          </a:prstGeom>
          <a:noFill/>
          <a:ln w="317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Kristen ITC" panose="03050502040202030202" pitchFamily="66" charset="0"/>
              </a:rPr>
              <a:t>1.</a:t>
            </a: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Kristen ITC" panose="03050502040202030202" pitchFamily="66" charset="0"/>
              </a:rPr>
              <a:t>Wh</a:t>
            </a:r>
            <a:r>
              <a:rPr lang="en-GB" altLang="en-US" sz="1400" dirty="0">
                <a:solidFill>
                  <a:srgbClr val="000000"/>
                </a:solidFill>
                <a:latin typeface="Kristen ITC" panose="03050502040202030202" pitchFamily="66" charset="0"/>
              </a:rPr>
              <a:t>o is the target customer and how does is appeal to them?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Kristen ITC" panose="03050502040202030202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400" dirty="0">
                <a:solidFill>
                  <a:srgbClr val="00B050"/>
                </a:solidFill>
                <a:latin typeface="Kristen ITC" panose="03050502040202030202" pitchFamily="66" charset="0"/>
              </a:rPr>
              <a:t>How could the design be changed to suit a wider range of customers?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Kristen ITC" panose="03050502040202030202" pitchFamily="66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385888" y="3737860"/>
            <a:ext cx="3757070" cy="2454707"/>
          </a:xfrm>
          <a:prstGeom prst="rect">
            <a:avLst/>
          </a:prstGeom>
          <a:noFill/>
          <a:ln w="317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Kristen ITC" panose="03050502040202030202" pitchFamily="66" charset="0"/>
              </a:rPr>
              <a:t>2.</a:t>
            </a:r>
            <a:r>
              <a:rPr lang="en-GB" altLang="en-US" sz="1400" b="1" dirty="0">
                <a:solidFill>
                  <a:srgbClr val="000000"/>
                </a:solidFill>
                <a:latin typeface="Kristen ITC" panose="03050502040202030202" pitchFamily="66" charset="0"/>
              </a:rPr>
              <a:t> </a:t>
            </a: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Kristen ITC" panose="03050502040202030202" pitchFamily="66" charset="0"/>
              </a:rPr>
              <a:t>What ingredients will you use used to make the product?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Kristen ITC" panose="03050502040202030202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Kristen ITC" panose="03050502040202030202" pitchFamily="66" charset="0"/>
              </a:rPr>
              <a:t>Do they need to be prepared in any way?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Kristen ITC" panose="03050502040202030202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Kristen ITC" panose="03050502040202030202" pitchFamily="66" charset="0"/>
              </a:rPr>
              <a:t>Can you suggest other suitable ingredients that could be used?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1400" dirty="0">
              <a:solidFill>
                <a:srgbClr val="000000"/>
              </a:solidFill>
              <a:latin typeface="Kristen ITC" panose="03050502040202030202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Kristen ITC" panose="03050502040202030202" pitchFamily="66" charset="0"/>
              </a:rPr>
              <a:t>How could you make your meal balanced or</a:t>
            </a:r>
            <a:r>
              <a:rPr kumimoji="0" lang="en-GB" altLang="en-US" sz="1400" b="0" i="0" u="none" strike="noStrike" cap="none" normalizeH="0" dirty="0">
                <a:ln>
                  <a:noFill/>
                </a:ln>
                <a:solidFill>
                  <a:srgbClr val="00B050"/>
                </a:solidFill>
                <a:effectLst/>
                <a:latin typeface="Kristen ITC" panose="03050502040202030202" pitchFamily="66" charset="0"/>
              </a:rPr>
              <a:t> more healthy? Refer to Eat Well Guide.</a:t>
            </a:r>
            <a:endParaRPr kumimoji="0" lang="en-GB" altLang="en-US" sz="14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4804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A5FBF9C2839644BF47F5E0AF70D478" ma:contentTypeVersion="13" ma:contentTypeDescription="Create a new document." ma:contentTypeScope="" ma:versionID="0ad5c335e608c0dc446fa3a652fd2348">
  <xsd:schema xmlns:xsd="http://www.w3.org/2001/XMLSchema" xmlns:xs="http://www.w3.org/2001/XMLSchema" xmlns:p="http://schemas.microsoft.com/office/2006/metadata/properties" xmlns:ns3="32fe968e-503d-4af0-a526-c45ff97649c3" xmlns:ns4="56f86742-8539-4902-82c9-c095ec322c15" targetNamespace="http://schemas.microsoft.com/office/2006/metadata/properties" ma:root="true" ma:fieldsID="df6f6601443a16763e0541794a9bc98a" ns3:_="" ns4:_="">
    <xsd:import namespace="32fe968e-503d-4af0-a526-c45ff97649c3"/>
    <xsd:import namespace="56f86742-8539-4902-82c9-c095ec322c1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fe968e-503d-4af0-a526-c45ff97649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f86742-8539-4902-82c9-c095ec322c1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C718460-0042-48D5-9B27-AAA194763DD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61621AA-B69A-410A-BB8E-E4E7215B5C84}">
  <ds:schemaRefs>
    <ds:schemaRef ds:uri="http://www.w3.org/XML/1998/namespace"/>
    <ds:schemaRef ds:uri="http://purl.org/dc/elements/1.1/"/>
    <ds:schemaRef ds:uri="32fe968e-503d-4af0-a526-c45ff97649c3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56f86742-8539-4902-82c9-c095ec322c15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AB26D8A-E747-430C-9AFF-7DEB07E501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fe968e-503d-4af0-a526-c45ff97649c3"/>
    <ds:schemaRef ds:uri="56f86742-8539-4902-82c9-c095ec322c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936</Words>
  <Application>Microsoft Office PowerPoint</Application>
  <PresentationFormat>Widescreen</PresentationFormat>
  <Paragraphs>265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Welcome to Hospitality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Clarice Ripley</dc:creator>
  <cp:lastModifiedBy>Caroline Weites</cp:lastModifiedBy>
  <cp:revision>56</cp:revision>
  <dcterms:created xsi:type="dcterms:W3CDTF">2020-05-20T04:33:44Z</dcterms:created>
  <dcterms:modified xsi:type="dcterms:W3CDTF">2020-05-22T15:44:43Z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0x0101007FA5FBF9C2839644BF47F5E0AF70D478</vt:lpwstr>
  </property>
</Properties>
</file>