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94FB7-C622-43FB-A275-EA75CEA3C8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DF116A-723B-4B68-B032-BF0ACBA1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7536A3-F1ED-4724-A58D-4F832E20D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5A5D-F453-4910-9CEE-D5B0146CF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641AB-995E-4689-93AC-4761EF59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7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AC728-3FA4-494A-B123-051705A2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8ABB61-634E-461E-9FC3-07054FC05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AA63C-B1FF-40BF-A6B6-7F086914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53C09-FB0F-4639-AC2A-629D1687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9784A-756B-4CC4-B8C6-AF76A8917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73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48C346-ECF0-4652-B538-F1EDEB1914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96D101-6DE5-4506-A432-513B42C48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C1D44-58D9-4BBC-AB70-ACA4A32A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791E8-CE3D-4184-845E-29A00D6D9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7F8CA5-ECF1-4479-95AC-ABDD8641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91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3AF97-C48E-49BE-8D53-CE0FF3CAD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84CBE-0503-4FF4-8117-70B498793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D3D9F3-175B-482A-9FE4-CB982114A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A7356-D361-4AB9-B4C1-8B923BE5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4617-331B-4AB7-B544-79DB8A98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56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F6F70-E4AA-4528-95A0-C8CDB2432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C5C1C-A820-4E5B-8617-2F1F2CA13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D1C362-290F-46BE-8B8D-2E8B26CB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438542-9123-4882-BCA2-8471A7B0E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879E0-BCAC-44B1-A5E5-E6C2DEC29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5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4136E-8612-4597-A55A-52DD57D05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09C82-0177-4C65-B564-C141C8AE9C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CD31A-9DAA-448E-94AD-0CA2F61BE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B5F53F-2F2F-448B-8685-B822D938D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F2D34-221A-438D-8394-9CE3B9C9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BA71A-EAFD-48A4-A2E4-D13BAC1C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17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FBA1E-25A0-459C-BC4B-410C46C79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8530C-11FF-4552-AA70-657DA32E4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C0028-CC12-4D06-81E2-CAA16C6B38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EEF61D-2150-4EFE-8261-834707C656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AC9965-B58A-4F99-9885-85B686099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B0E88-C8E4-46EF-BD1C-2C1848A2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B05191-CDE2-496D-AD41-4A08AE0A2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8BFC65-95E0-4280-B74A-4C336D306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202F3-60C9-43DD-9379-4AE2077D7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B6409-DF4A-46F6-A70D-E591E0A3C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5D7A3E-7DB6-45EF-9517-4F92978F8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C5BDFA-349E-469A-AA87-8EFA4DF4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612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0554C2-01A6-489F-B2ED-AD49AB3A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81CA0-52F3-417E-8356-E5F7B0538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B94ED3-76BF-488E-9F02-E512088E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20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8218D-9EED-429A-83BA-35A556D12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6DD47-EB5C-4898-B050-F1E98F89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D3E561-A2CA-43F2-A657-A43CEA7EB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5DDDC-F331-4F94-8917-8A438FC4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07DF00-983C-4079-977E-298B84843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BD63A9-40EF-4958-9B16-FD25966C9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06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B4619-294C-4F90-B7CF-71E489B94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C1DDD6-620A-465F-B9B4-197CA4321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D5E4D1-8687-457F-98DC-69496451B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9DA657-2626-498F-A093-F26041CCA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D5A46-13D6-4C1D-8B45-3A359A86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398C5-2C2C-49DF-8D9D-E169C01AD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803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247B1F-051B-4D7D-A60D-E9FE5F638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4E5119-3D33-4DCF-93A1-9DECDDC88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97F64-43D1-4E48-8B02-4685CD851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DB9B1A-808E-4A43-838A-9CD43305DA08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122D2-FE41-44F4-AFC0-B3109201C2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A26FD-AC5E-4FC4-841C-A63A0422B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23288-2555-48FC-AB12-0969E6CCEBC9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CDAC29-7B2A-4EA6-98E4-E432898044B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66" y="6316643"/>
            <a:ext cx="9388632" cy="444538"/>
          </a:xfrm>
          <a:prstGeom prst="rect">
            <a:avLst/>
          </a:prstGeom>
        </p:spPr>
      </p:pic>
      <p:pic>
        <p:nvPicPr>
          <p:cNvPr id="8" name="Picture 7" descr="A picture containing drawing, palm&#10;&#10;Description automatically generated">
            <a:extLst>
              <a:ext uri="{FF2B5EF4-FFF2-40B4-BE49-F238E27FC236}">
                <a16:creationId xmlns:a16="http://schemas.microsoft.com/office/drawing/2014/main" id="{57852755-6998-4C68-9D9B-72479316A3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647" y="108987"/>
            <a:ext cx="886910" cy="107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10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8transition@monkseaton.org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C62A-4A8A-4884-9D29-94363C5455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Maths @ </a:t>
            </a:r>
            <a:br>
              <a:rPr lang="en-GB" dirty="0" smtClean="0"/>
            </a:br>
            <a:r>
              <a:rPr lang="en-GB" dirty="0" err="1" smtClean="0"/>
              <a:t>Monkseaton</a:t>
            </a:r>
            <a:r>
              <a:rPr lang="en-GB" dirty="0" smtClean="0"/>
              <a:t> High School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57B961-40FB-4B68-B4CA-DCD452C0B6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 smtClean="0"/>
          </a:p>
          <a:p>
            <a:r>
              <a:rPr lang="en-GB" dirty="0" smtClean="0"/>
              <a:t>Work through the slides trying to answer as many questions as you can (don’t worry if you can’t do them all) – you can either type your answers into the PowerPoint and send it to us or just send your answers by typing them in your </a:t>
            </a:r>
            <a:r>
              <a:rPr lang="en-GB" dirty="0" smtClean="0"/>
              <a:t>email. You should send your work to </a:t>
            </a:r>
            <a:r>
              <a:rPr lang="en-GB" dirty="0" smtClean="0">
                <a:hlinkClick r:id="rId2"/>
              </a:rPr>
              <a:t>Y8transition@monkseaton.org.uk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42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65A8-B4C3-46D2-87BB-7A4AED11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43426"/>
          </a:xfrm>
        </p:spPr>
        <p:txBody>
          <a:bodyPr/>
          <a:lstStyle/>
          <a:p>
            <a:r>
              <a:rPr lang="en-GB" dirty="0" smtClean="0"/>
              <a:t>Roof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68D9A-A056-4281-B7BC-4509D2DFE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90792"/>
            <a:ext cx="5169581" cy="4380731"/>
          </a:xfrm>
        </p:spPr>
        <p:txBody>
          <a:bodyPr>
            <a:normAutofit/>
          </a:bodyPr>
          <a:lstStyle/>
          <a:p>
            <a:r>
              <a:rPr lang="en-GB" dirty="0"/>
              <a:t>Here is </a:t>
            </a:r>
            <a:r>
              <a:rPr lang="en-GB" dirty="0" smtClean="0"/>
              <a:t>Google Maps view of the roof of the school – the coloured blocks are part of the cooling system</a:t>
            </a:r>
          </a:p>
          <a:p>
            <a:endParaRPr lang="en-GB" dirty="0"/>
          </a:p>
          <a:p>
            <a:r>
              <a:rPr lang="en-GB" dirty="0" smtClean="0"/>
              <a:t>How many blocks are there?</a:t>
            </a:r>
          </a:p>
          <a:p>
            <a:endParaRPr lang="en-GB" dirty="0"/>
          </a:p>
          <a:p>
            <a:r>
              <a:rPr lang="en-GB" dirty="0" smtClean="0"/>
              <a:t>What fraction are blue?</a:t>
            </a:r>
          </a:p>
          <a:p>
            <a:endParaRPr lang="en-GB" dirty="0"/>
          </a:p>
          <a:p>
            <a:r>
              <a:rPr lang="en-GB" dirty="0" smtClean="0"/>
              <a:t>What is the ratio of yellow to green?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581" y="1996965"/>
            <a:ext cx="6623034" cy="343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65A8-B4C3-46D2-87BB-7A4AED11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043426"/>
          </a:xfrm>
        </p:spPr>
        <p:txBody>
          <a:bodyPr/>
          <a:lstStyle/>
          <a:p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68D9A-A056-4281-B7BC-4509D2DFE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90792"/>
            <a:ext cx="5435912" cy="438073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Here is </a:t>
            </a:r>
            <a:r>
              <a:rPr lang="en-GB" dirty="0" smtClean="0"/>
              <a:t>part of the </a:t>
            </a:r>
            <a:r>
              <a:rPr lang="en-GB" dirty="0"/>
              <a:t>menu available at Monkseaton High School</a:t>
            </a:r>
          </a:p>
          <a:p>
            <a:endParaRPr lang="en-GB" dirty="0"/>
          </a:p>
          <a:p>
            <a:r>
              <a:rPr lang="en-GB" dirty="0" smtClean="0"/>
              <a:t>What is the difference in price between ordering the cheapest Combo and the most expensive Combo?</a:t>
            </a:r>
          </a:p>
          <a:p>
            <a:endParaRPr lang="en-GB" dirty="0" smtClean="0"/>
          </a:p>
          <a:p>
            <a:r>
              <a:rPr lang="en-GB" dirty="0" smtClean="0"/>
              <a:t>How much cheaper would it work out across a week?</a:t>
            </a:r>
          </a:p>
          <a:p>
            <a:endParaRPr lang="en-GB" dirty="0"/>
          </a:p>
          <a:p>
            <a:r>
              <a:rPr lang="en-GB" dirty="0" smtClean="0"/>
              <a:t>How much cheaper would it work out across a full school year?</a:t>
            </a:r>
            <a:endParaRPr lang="en-GB" dirty="0"/>
          </a:p>
        </p:txBody>
      </p:sp>
      <p:pic>
        <p:nvPicPr>
          <p:cNvPr id="5122" name="Picture 2" descr="New canteen menu! | Longbenton High Scho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778" y="1290792"/>
            <a:ext cx="3493655" cy="49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65A8-B4C3-46D2-87BB-7A4AED11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19283"/>
          </a:xfrm>
        </p:spPr>
        <p:txBody>
          <a:bodyPr/>
          <a:lstStyle/>
          <a:p>
            <a:r>
              <a:rPr lang="en-GB" dirty="0" smtClean="0"/>
              <a:t>Atrium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68D9A-A056-4281-B7BC-4509D2DFE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96402"/>
            <a:ext cx="5688353" cy="5561597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Pictured </a:t>
            </a:r>
            <a:r>
              <a:rPr lang="en-GB" dirty="0"/>
              <a:t>is our atrium which is at the front of school and a </a:t>
            </a:r>
            <a:r>
              <a:rPr lang="en-GB" dirty="0" smtClean="0"/>
              <a:t>nice spot </a:t>
            </a:r>
            <a:r>
              <a:rPr lang="en-GB" dirty="0"/>
              <a:t>to </a:t>
            </a:r>
            <a:r>
              <a:rPr lang="en-GB" dirty="0" smtClean="0"/>
              <a:t>relax </a:t>
            </a:r>
            <a:r>
              <a:rPr lang="en-GB" dirty="0"/>
              <a:t>during break and </a:t>
            </a:r>
            <a:r>
              <a:rPr lang="en-GB" dirty="0" smtClean="0"/>
              <a:t>lunchtimes (we also have events in there occasionally) </a:t>
            </a:r>
          </a:p>
          <a:p>
            <a:endParaRPr lang="en-GB" dirty="0"/>
          </a:p>
          <a:p>
            <a:r>
              <a:rPr lang="en-GB" dirty="0"/>
              <a:t>If the dimensions are </a:t>
            </a:r>
            <a:r>
              <a:rPr lang="en-GB" dirty="0" smtClean="0"/>
              <a:t>approximately 24m </a:t>
            </a:r>
            <a:r>
              <a:rPr lang="en-GB" dirty="0"/>
              <a:t>by </a:t>
            </a:r>
            <a:r>
              <a:rPr lang="en-GB" dirty="0" smtClean="0"/>
              <a:t>18m </a:t>
            </a:r>
            <a:r>
              <a:rPr lang="en-GB" dirty="0"/>
              <a:t>what is the total area of this space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If each student </a:t>
            </a:r>
            <a:r>
              <a:rPr lang="en-GB" dirty="0" smtClean="0"/>
              <a:t>needs 1.5m</a:t>
            </a:r>
            <a:r>
              <a:rPr lang="en-GB" baseline="30000" dirty="0" smtClean="0"/>
              <a:t>2 </a:t>
            </a:r>
            <a:r>
              <a:rPr lang="en-GB" dirty="0" smtClean="0"/>
              <a:t>space, </a:t>
            </a:r>
            <a:r>
              <a:rPr lang="en-GB" dirty="0"/>
              <a:t>what is the most </a:t>
            </a:r>
            <a:r>
              <a:rPr lang="en-GB" dirty="0" smtClean="0"/>
              <a:t>amount of students </a:t>
            </a:r>
            <a:r>
              <a:rPr lang="en-GB" dirty="0"/>
              <a:t>that could fit in here?</a:t>
            </a:r>
          </a:p>
        </p:txBody>
      </p:sp>
      <p:pic>
        <p:nvPicPr>
          <p:cNvPr id="2050" name="Picture 2" descr="Monkseaton High School students decorate field with ceramic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554" y="2319009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87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65A8-B4C3-46D2-87BB-7A4AED11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08" y="6010"/>
            <a:ext cx="12148991" cy="1374005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lassroom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68D9A-A056-4281-B7BC-4509D2DFE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78" y="1380015"/>
            <a:ext cx="5516318" cy="5430302"/>
          </a:xfrm>
        </p:spPr>
        <p:txBody>
          <a:bodyPr/>
          <a:lstStyle/>
          <a:p>
            <a:r>
              <a:rPr lang="en-GB" dirty="0"/>
              <a:t>Here is a </a:t>
            </a:r>
            <a:r>
              <a:rPr lang="en-GB" dirty="0" smtClean="0"/>
              <a:t>typical </a:t>
            </a:r>
            <a:r>
              <a:rPr lang="en-GB" dirty="0"/>
              <a:t>classroom at </a:t>
            </a:r>
            <a:r>
              <a:rPr lang="en-GB" dirty="0" smtClean="0"/>
              <a:t>MHS</a:t>
            </a:r>
          </a:p>
          <a:p>
            <a:r>
              <a:rPr lang="en-GB" dirty="0" smtClean="0"/>
              <a:t>Look at the desks</a:t>
            </a:r>
          </a:p>
          <a:p>
            <a:endParaRPr lang="en-GB" dirty="0"/>
          </a:p>
          <a:p>
            <a:r>
              <a:rPr lang="en-GB" dirty="0"/>
              <a:t>When six of them are put together what regular shape </a:t>
            </a:r>
            <a:r>
              <a:rPr lang="en-GB" dirty="0" smtClean="0"/>
              <a:t>is the hole in the centre?</a:t>
            </a:r>
            <a:endParaRPr lang="en-GB" dirty="0"/>
          </a:p>
          <a:p>
            <a:r>
              <a:rPr lang="en-GB" dirty="0"/>
              <a:t>How many seats can you see</a:t>
            </a:r>
            <a:r>
              <a:rPr lang="en-GB" dirty="0" smtClean="0"/>
              <a:t>?  How many do you think are in the room altogether?</a:t>
            </a:r>
            <a:endParaRPr lang="en-GB" dirty="0"/>
          </a:p>
          <a:p>
            <a:r>
              <a:rPr lang="en-GB" dirty="0"/>
              <a:t>If each classroom has the same number of seats, what is the maximum number of students that can fit in total in the four Maths classrooms?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565" y="2017987"/>
            <a:ext cx="5483656" cy="32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65A8-B4C3-46D2-87BB-7A4AED11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133183"/>
          </a:xfrm>
        </p:spPr>
        <p:txBody>
          <a:bodyPr/>
          <a:lstStyle/>
          <a:p>
            <a:r>
              <a:rPr lang="en-GB" dirty="0"/>
              <a:t>RESPECT Points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68D9A-A056-4281-B7BC-4509D2DFE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15912"/>
            <a:ext cx="6266164" cy="5842087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At MHS </a:t>
            </a:r>
            <a:r>
              <a:rPr lang="en-GB" dirty="0"/>
              <a:t>you have the opportunity to gain RESPECT </a:t>
            </a:r>
            <a:r>
              <a:rPr lang="en-GB" dirty="0" smtClean="0"/>
              <a:t>points</a:t>
            </a:r>
          </a:p>
          <a:p>
            <a:r>
              <a:rPr lang="en-GB" dirty="0"/>
              <a:t>T</a:t>
            </a:r>
            <a:r>
              <a:rPr lang="en-GB" dirty="0" smtClean="0"/>
              <a:t>hese </a:t>
            </a:r>
            <a:r>
              <a:rPr lang="en-GB" dirty="0"/>
              <a:t>can then be cashed in for </a:t>
            </a:r>
            <a:r>
              <a:rPr lang="en-GB" dirty="0" smtClean="0"/>
              <a:t>rewards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you were on 30 points and get another 20% of that in one week how many are you on?</a:t>
            </a:r>
          </a:p>
          <a:p>
            <a:endParaRPr lang="en-GB" dirty="0" smtClean="0"/>
          </a:p>
          <a:p>
            <a:r>
              <a:rPr lang="en-GB" dirty="0" smtClean="0"/>
              <a:t>If </a:t>
            </a:r>
            <a:r>
              <a:rPr lang="en-GB" dirty="0"/>
              <a:t>you need </a:t>
            </a:r>
            <a:r>
              <a:rPr lang="en-GB" dirty="0" smtClean="0"/>
              <a:t>160 </a:t>
            </a:r>
            <a:r>
              <a:rPr lang="en-GB" dirty="0"/>
              <a:t>for a </a:t>
            </a:r>
            <a:r>
              <a:rPr lang="en-GB" dirty="0" smtClean="0"/>
              <a:t>particular reward </a:t>
            </a:r>
            <a:r>
              <a:rPr lang="en-GB" dirty="0"/>
              <a:t>and are currently on </a:t>
            </a:r>
            <a:r>
              <a:rPr lang="en-GB" dirty="0" smtClean="0"/>
              <a:t>40, </a:t>
            </a:r>
            <a:r>
              <a:rPr lang="en-GB" dirty="0"/>
              <a:t>what </a:t>
            </a:r>
            <a:r>
              <a:rPr lang="en-GB" dirty="0" smtClean="0"/>
              <a:t>percentage </a:t>
            </a:r>
            <a:r>
              <a:rPr lang="en-GB" dirty="0"/>
              <a:t>of the reward do you currently have?</a:t>
            </a:r>
          </a:p>
        </p:txBody>
      </p:sp>
      <p:pic>
        <p:nvPicPr>
          <p:cNvPr id="3074" name="Picture 2" descr="Monkseaton High School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710" y="1944415"/>
            <a:ext cx="3414978" cy="390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7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65A8-B4C3-46D2-87BB-7A4AED11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84648"/>
          </a:xfrm>
        </p:spPr>
        <p:txBody>
          <a:bodyPr/>
          <a:lstStyle/>
          <a:p>
            <a:r>
              <a:rPr lang="en-GB" dirty="0" smtClean="0"/>
              <a:t>Building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68D9A-A056-4281-B7BC-4509D2DFE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1571284"/>
            <a:ext cx="6546655" cy="5286716"/>
          </a:xfrm>
        </p:spPr>
        <p:txBody>
          <a:bodyPr/>
          <a:lstStyle/>
          <a:p>
            <a:r>
              <a:rPr lang="en-GB" dirty="0" smtClean="0"/>
              <a:t>Look at the picture of the building – there are 3 floors of rooms and independent learning areas</a:t>
            </a:r>
          </a:p>
          <a:p>
            <a:endParaRPr lang="en-GB" dirty="0"/>
          </a:p>
          <a:p>
            <a:r>
              <a:rPr lang="en-GB" dirty="0" smtClean="0"/>
              <a:t>Estimate how high you think the building is</a:t>
            </a:r>
          </a:p>
          <a:p>
            <a:endParaRPr lang="en-GB" dirty="0"/>
          </a:p>
          <a:p>
            <a:r>
              <a:rPr lang="en-GB" dirty="0" smtClean="0"/>
              <a:t>Measure the height of a step in your home</a:t>
            </a:r>
          </a:p>
          <a:p>
            <a:r>
              <a:rPr lang="en-GB" dirty="0" smtClean="0"/>
              <a:t>  (Or Google the typical height of a step if you don’t have any)</a:t>
            </a:r>
          </a:p>
          <a:p>
            <a:endParaRPr lang="en-GB" dirty="0"/>
          </a:p>
          <a:p>
            <a:r>
              <a:rPr lang="en-GB" dirty="0" smtClean="0"/>
              <a:t>How many steps would be needed to get as high as </a:t>
            </a:r>
            <a:r>
              <a:rPr lang="en-GB" dirty="0" err="1" smtClean="0"/>
              <a:t>Monkseaton</a:t>
            </a:r>
            <a:r>
              <a:rPr lang="en-GB" dirty="0" smtClean="0"/>
              <a:t> High?!</a:t>
            </a:r>
            <a:endParaRPr lang="en-GB" dirty="0"/>
          </a:p>
          <a:p>
            <a:endParaRPr lang="en-GB" dirty="0"/>
          </a:p>
        </p:txBody>
      </p:sp>
      <p:pic>
        <p:nvPicPr>
          <p:cNvPr id="4098" name="Picture 2" descr="Monkseaton High School | Facade, Canopy, Unique col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77" y="2308329"/>
            <a:ext cx="4950521" cy="270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62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365A8-B4C3-46D2-87BB-7A4AED11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105134"/>
          </a:xfrm>
        </p:spPr>
        <p:txBody>
          <a:bodyPr/>
          <a:lstStyle/>
          <a:p>
            <a:r>
              <a:rPr lang="en-GB" dirty="0" smtClean="0"/>
              <a:t>Canteen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668D9A-A056-4281-B7BC-4509D2DFE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99082"/>
            <a:ext cx="6266164" cy="5858917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Look at the picture of the canteen</a:t>
            </a:r>
            <a:endParaRPr lang="en-GB" dirty="0"/>
          </a:p>
          <a:p>
            <a:endParaRPr lang="en-GB" dirty="0"/>
          </a:p>
          <a:p>
            <a:r>
              <a:rPr lang="en-GB" dirty="0"/>
              <a:t>If </a:t>
            </a:r>
            <a:r>
              <a:rPr lang="en-GB" dirty="0" smtClean="0"/>
              <a:t>the circular tables </a:t>
            </a:r>
            <a:r>
              <a:rPr lang="en-GB" dirty="0"/>
              <a:t>have a diameter of 2m, what is the circumference of each table</a:t>
            </a:r>
            <a:r>
              <a:rPr lang="en-GB" dirty="0" smtClean="0"/>
              <a:t>?</a:t>
            </a:r>
          </a:p>
          <a:p>
            <a:endParaRPr lang="en-GB" dirty="0"/>
          </a:p>
          <a:p>
            <a:r>
              <a:rPr lang="en-GB" dirty="0"/>
              <a:t>Each chair needs 80cm of space around the circumference to fit properly. What is the most chairs that </a:t>
            </a:r>
            <a:r>
              <a:rPr lang="en-GB" dirty="0" smtClean="0"/>
              <a:t>should </a:t>
            </a:r>
            <a:r>
              <a:rPr lang="en-GB" dirty="0"/>
              <a:t>fit </a:t>
            </a:r>
            <a:r>
              <a:rPr lang="en-GB" dirty="0" smtClean="0"/>
              <a:t>around </a:t>
            </a:r>
            <a:r>
              <a:rPr lang="en-GB" dirty="0"/>
              <a:t>one table?</a:t>
            </a:r>
          </a:p>
          <a:p>
            <a:endParaRPr lang="en-GB" dirty="0"/>
          </a:p>
          <a:p>
            <a:r>
              <a:rPr lang="en-GB" dirty="0"/>
              <a:t>Look at the </a:t>
            </a:r>
            <a:r>
              <a:rPr lang="en-GB" dirty="0" smtClean="0"/>
              <a:t>tables </a:t>
            </a:r>
            <a:r>
              <a:rPr lang="en-GB" dirty="0"/>
              <a:t>in the </a:t>
            </a:r>
            <a:r>
              <a:rPr lang="en-GB" dirty="0" smtClean="0"/>
              <a:t>photo.  Estimate the </a:t>
            </a:r>
            <a:r>
              <a:rPr lang="en-GB" dirty="0"/>
              <a:t>most number of seats that can be put </a:t>
            </a:r>
            <a:r>
              <a:rPr lang="en-GB" dirty="0" smtClean="0"/>
              <a:t>around </a:t>
            </a:r>
            <a:r>
              <a:rPr lang="en-GB" dirty="0"/>
              <a:t>them in </a:t>
            </a:r>
            <a:r>
              <a:rPr lang="en-GB" dirty="0" smtClean="0"/>
              <a:t>total</a:t>
            </a:r>
            <a:endParaRPr lang="en-GB" dirty="0"/>
          </a:p>
        </p:txBody>
      </p:sp>
      <p:pic>
        <p:nvPicPr>
          <p:cNvPr id="1026" name="Picture 2" descr="Monkseaton High School - Hacel Ligh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48" y="2078473"/>
            <a:ext cx="5140363" cy="277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2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A19D80D9D566409BAF2AC0F1118E1F" ma:contentTypeVersion="33" ma:contentTypeDescription="Create a new document." ma:contentTypeScope="" ma:versionID="4f85bcbfcb7d0f9db7460be303aa4bf9">
  <xsd:schema xmlns:xsd="http://www.w3.org/2001/XMLSchema" xmlns:xs="http://www.w3.org/2001/XMLSchema" xmlns:p="http://schemas.microsoft.com/office/2006/metadata/properties" xmlns:ns3="c52e5432-d30f-4169-bb66-4f4e4770b46b" xmlns:ns4="c6473309-f195-4360-9a5d-7a21b90a35b5" targetNamespace="http://schemas.microsoft.com/office/2006/metadata/properties" ma:root="true" ma:fieldsID="084b1066e681e49b54b3f5d516095f70" ns3:_="" ns4:_="">
    <xsd:import namespace="c52e5432-d30f-4169-bb66-4f4e4770b46b"/>
    <xsd:import namespace="c6473309-f195-4360-9a5d-7a21b90a35b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GenerationTime" minOccurs="0"/>
                <xsd:element ref="ns3:MediaServiceEventHashCode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2e5432-d30f-4169-bb66-4f4e4770b4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CultureName" ma:index="19" nillable="true" ma:displayName="Culture Name" ma:internalName="CultureName">
      <xsd:simpleType>
        <xsd:restriction base="dms:Text"/>
      </xsd:simpleType>
    </xsd:element>
    <xsd:element name="AppVersion" ma:index="20" nillable="true" ma:displayName="App Version" ma:internalName="AppVersion">
      <xsd:simpleType>
        <xsd:restriction base="dms:Text"/>
      </xsd:simpleType>
    </xsd:element>
    <xsd:element name="TeamsChannelId" ma:index="21" nillable="true" ma:displayName="Teams Channel Id" ma:internalName="TeamsChannelId">
      <xsd:simpleType>
        <xsd:restriction base="dms:Text"/>
      </xsd:simpleType>
    </xsd:element>
    <xsd:element name="Owner" ma:index="2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4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5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6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7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8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9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0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1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2" nillable="true" ma:displayName="Is Collaboration Space Locked" ma:internalName="Is_Collaboration_Space_Locked">
      <xsd:simpleType>
        <xsd:restriction base="dms:Boolean"/>
      </xsd:simpleType>
    </xsd:element>
    <xsd:element name="IsNotebookLocked" ma:index="33" nillable="true" ma:displayName="Is Notebook Locked" ma:internalName="IsNotebookLocked">
      <xsd:simpleType>
        <xsd:restriction base="dms:Boolean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473309-f195-4360-9a5d-7a21b90a35b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c52e5432-d30f-4169-bb66-4f4e4770b46b" xsi:nil="true"/>
    <Owner xmlns="c52e5432-d30f-4169-bb66-4f4e4770b46b">
      <UserInfo>
        <DisplayName/>
        <AccountId xsi:nil="true"/>
        <AccountType/>
      </UserInfo>
    </Owner>
    <AppVersion xmlns="c52e5432-d30f-4169-bb66-4f4e4770b46b" xsi:nil="true"/>
    <Invited_Students xmlns="c52e5432-d30f-4169-bb66-4f4e4770b46b" xsi:nil="true"/>
    <Student_Groups xmlns="c52e5432-d30f-4169-bb66-4f4e4770b46b">
      <UserInfo>
        <DisplayName/>
        <AccountId xsi:nil="true"/>
        <AccountType/>
      </UserInfo>
    </Student_Groups>
    <TeamsChannelId xmlns="c52e5432-d30f-4169-bb66-4f4e4770b46b" xsi:nil="true"/>
    <DefaultSectionNames xmlns="c52e5432-d30f-4169-bb66-4f4e4770b46b" xsi:nil="true"/>
    <Teachers xmlns="c52e5432-d30f-4169-bb66-4f4e4770b46b">
      <UserInfo>
        <DisplayName/>
        <AccountId xsi:nil="true"/>
        <AccountType/>
      </UserInfo>
    </Teachers>
    <Students xmlns="c52e5432-d30f-4169-bb66-4f4e4770b46b">
      <UserInfo>
        <DisplayName/>
        <AccountId xsi:nil="true"/>
        <AccountType/>
      </UserInfo>
    </Students>
    <Invited_Teachers xmlns="c52e5432-d30f-4169-bb66-4f4e4770b46b" xsi:nil="true"/>
    <IsNotebookLocked xmlns="c52e5432-d30f-4169-bb66-4f4e4770b46b" xsi:nil="true"/>
    <Is_Collaboration_Space_Locked xmlns="c52e5432-d30f-4169-bb66-4f4e4770b46b" xsi:nil="true"/>
    <Templates xmlns="c52e5432-d30f-4169-bb66-4f4e4770b46b" xsi:nil="true"/>
    <Self_Registration_Enabled xmlns="c52e5432-d30f-4169-bb66-4f4e4770b46b" xsi:nil="true"/>
    <Has_Teacher_Only_SectionGroup xmlns="c52e5432-d30f-4169-bb66-4f4e4770b46b" xsi:nil="true"/>
    <FolderType xmlns="c52e5432-d30f-4169-bb66-4f4e4770b46b" xsi:nil="true"/>
    <CultureName xmlns="c52e5432-d30f-4169-bb66-4f4e4770b46b" xsi:nil="true"/>
    <Distribution_Groups xmlns="c52e5432-d30f-4169-bb66-4f4e4770b46b" xsi:nil="true"/>
    <LMS_Mappings xmlns="c52e5432-d30f-4169-bb66-4f4e4770b46b" xsi:nil="true"/>
    <NotebookType xmlns="c52e5432-d30f-4169-bb66-4f4e4770b46b" xsi:nil="true"/>
  </documentManagement>
</p:properties>
</file>

<file path=customXml/itemProps1.xml><?xml version="1.0" encoding="utf-8"?>
<ds:datastoreItem xmlns:ds="http://schemas.openxmlformats.org/officeDocument/2006/customXml" ds:itemID="{62CE0384-AB51-41D2-B180-6565899D06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2e5432-d30f-4169-bb66-4f4e4770b46b"/>
    <ds:schemaRef ds:uri="c6473309-f195-4360-9a5d-7a21b90a35b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718460-0042-48D5-9B27-AAA194763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1621AA-B69A-410A-BB8E-E4E7215B5C84}">
  <ds:schemaRefs>
    <ds:schemaRef ds:uri="c52e5432-d30f-4169-bb66-4f4e4770b46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6473309-f195-4360-9a5d-7a21b90a35b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502</Words>
  <Application>Microsoft Office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Maths @  Monkseaton High School</vt:lpstr>
      <vt:lpstr>Roof</vt:lpstr>
      <vt:lpstr>Menu</vt:lpstr>
      <vt:lpstr>Atrium</vt:lpstr>
      <vt:lpstr>Classroom</vt:lpstr>
      <vt:lpstr>RESPECT Points</vt:lpstr>
      <vt:lpstr>Building</vt:lpstr>
      <vt:lpstr>Canteen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Clarice Ripley</dc:creator>
  <cp:lastModifiedBy>Kathryn Furness</cp:lastModifiedBy>
  <cp:revision>8</cp:revision>
  <dcterms:created xsi:type="dcterms:W3CDTF">2020-05-20T04:33:44Z</dcterms:created>
  <dcterms:modified xsi:type="dcterms:W3CDTF">2020-05-22T12:03:21Z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0x01010015A19D80D9D566409BAF2AC0F1118E1F</vt:lpwstr>
  </property>
</Properties>
</file>