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FF"/>
    <a:srgbClr val="00FFFF"/>
    <a:srgbClr val="FF6600"/>
    <a:srgbClr val="CC0099"/>
    <a:srgbClr val="00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4FB7-C622-43FB-A275-EA75CEA3C8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DF116A-723B-4B68-B032-BF0ACBA1E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7536A3-F1ED-4724-A58D-4F832E20DDB8}"/>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1E5B5A5D-F453-4910-9CEE-D5B0146CF0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0641AB-995E-4689-93AC-4761EF59A6AE}"/>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113007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C728-3FA4-494A-B123-051705A26E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8ABB61-634E-461E-9FC3-07054FC054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8AA63C-B1FF-40BF-A6B6-7F08691421CC}"/>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15853C09-FB0F-4639-AC2A-629D168762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9784A-756B-4CC4-B8C6-AF76A891766D}"/>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128437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48C346-ECF0-4652-B538-F1EDEB1914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96D101-6DE5-4506-A432-513B42C486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C1D44-58D9-4BBC-AB70-ACA4A32A6E71}"/>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883791E8-CE3D-4184-845E-29A00D6D93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7F8CA5-ECF1-4479-95AC-ABDD86417CAD}"/>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3632915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AF97-C48E-49BE-8D53-CE0FF3CADD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D84CBE-0503-4FF4-8117-70B4987935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D3D9F3-175B-482A-9FE4-CB982114A313}"/>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773A7356-D361-4AB9-B4C1-8B923BE59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4617-331B-4AB7-B544-79DB8A98B40F}"/>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2665256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6F70-E4AA-4528-95A0-C8CDB24328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CC5C1C-A820-4E5B-8617-2F1F2CA137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D1C362-290F-46BE-8B8D-2E8B26CBC732}"/>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C1438542-9123-4882-BCA2-8471A7B0ED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5879E0-BCAC-44B1-A5E5-E6C2DEC29EF0}"/>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266955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136E-8612-4597-A55A-52DD57D052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D09C82-0177-4C65-B564-C141C8AE9C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9CD31A-9DAA-448E-94AD-0CA2F61BEE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B5F53F-2F2F-448B-8685-B822D938D010}"/>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6" name="Footer Placeholder 5">
            <a:extLst>
              <a:ext uri="{FF2B5EF4-FFF2-40B4-BE49-F238E27FC236}">
                <a16:creationId xmlns:a16="http://schemas.microsoft.com/office/drawing/2014/main" id="{909F2D34-221A-438D-8394-9CE3B9C95D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EBA71A-EAFD-48A4-A2E4-D13BAC1C7936}"/>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256821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BA1E-25A0-459C-BC4B-410C46C7925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98530C-11FF-4552-AA70-657DA32E4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C0028-CC12-4D06-81E2-CAA16C6B38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EEF61D-2150-4EFE-8261-834707C65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AC9965-B58A-4F99-9885-85B6860990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9B0E88-C8E4-46EF-BD1C-2C1848A29722}"/>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8" name="Footer Placeholder 7">
            <a:extLst>
              <a:ext uri="{FF2B5EF4-FFF2-40B4-BE49-F238E27FC236}">
                <a16:creationId xmlns:a16="http://schemas.microsoft.com/office/drawing/2014/main" id="{DCB05191-CDE2-496D-AD41-4A08AE0A2E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8BFC65-95E0-4280-B74A-4C336D3064A1}"/>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230278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02F3-60C9-43DD-9379-4AE2077D7D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AB6409-DF4A-46F6-A70D-E591E0A3C852}"/>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4" name="Footer Placeholder 3">
            <a:extLst>
              <a:ext uri="{FF2B5EF4-FFF2-40B4-BE49-F238E27FC236}">
                <a16:creationId xmlns:a16="http://schemas.microsoft.com/office/drawing/2014/main" id="{385D7A3E-7DB6-45EF-9517-4F92978F86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C5BDFA-349E-469A-AA87-8EFA4DF432EE}"/>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130861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0554C2-01A6-489F-B2ED-AD49AB3AB8B9}"/>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3" name="Footer Placeholder 2">
            <a:extLst>
              <a:ext uri="{FF2B5EF4-FFF2-40B4-BE49-F238E27FC236}">
                <a16:creationId xmlns:a16="http://schemas.microsoft.com/office/drawing/2014/main" id="{6F181CA0-52F3-417E-8356-E5F7B0538B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B94ED3-76BF-488E-9F02-E512088E32E4}"/>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96320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8218D-9EED-429A-83BA-35A556D12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36DD47-EB5C-4898-B050-F1E98F8904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D3E561-A2CA-43F2-A657-A43CEA7EB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95DDDC-F331-4F94-8917-8A438FC42C22}"/>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6" name="Footer Placeholder 5">
            <a:extLst>
              <a:ext uri="{FF2B5EF4-FFF2-40B4-BE49-F238E27FC236}">
                <a16:creationId xmlns:a16="http://schemas.microsoft.com/office/drawing/2014/main" id="{FF07DF00-983C-4079-977E-298B84843C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D63A9-40EF-4958-9B16-FD25966C9965}"/>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248706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4619-294C-4F90-B7CF-71E489B94A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C1DDD6-620A-465F-B9B4-197CA4321D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0D5E4D1-8687-457F-98DC-69496451B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DA657-2626-498F-A093-F26041CCA723}"/>
              </a:ext>
            </a:extLst>
          </p:cNvPr>
          <p:cNvSpPr>
            <a:spLocks noGrp="1"/>
          </p:cNvSpPr>
          <p:nvPr>
            <p:ph type="dt" sz="half" idx="10"/>
          </p:nvPr>
        </p:nvSpPr>
        <p:spPr/>
        <p:txBody>
          <a:bodyPr/>
          <a:lstStyle/>
          <a:p>
            <a:fld id="{14DB9B1A-808E-4A43-838A-9CD43305DA08}" type="datetimeFigureOut">
              <a:rPr lang="en-GB" smtClean="0"/>
              <a:t>02/06/2020</a:t>
            </a:fld>
            <a:endParaRPr lang="en-GB"/>
          </a:p>
        </p:txBody>
      </p:sp>
      <p:sp>
        <p:nvSpPr>
          <p:cNvPr id="6" name="Footer Placeholder 5">
            <a:extLst>
              <a:ext uri="{FF2B5EF4-FFF2-40B4-BE49-F238E27FC236}">
                <a16:creationId xmlns:a16="http://schemas.microsoft.com/office/drawing/2014/main" id="{ED8D5A46-13D6-4C1D-8B45-3A359A8641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8398C5-2C2C-49DF-8D9D-E169C01AD953}"/>
              </a:ext>
            </a:extLst>
          </p:cNvPr>
          <p:cNvSpPr>
            <a:spLocks noGrp="1"/>
          </p:cNvSpPr>
          <p:nvPr>
            <p:ph type="sldNum" sz="quarter" idx="12"/>
          </p:nvPr>
        </p:nvSpPr>
        <p:spPr/>
        <p:txBody>
          <a:bodyPr/>
          <a:lstStyle/>
          <a:p>
            <a:fld id="{15523288-2555-48FC-AB12-0969E6CCEBC9}" type="slidenum">
              <a:rPr lang="en-GB" smtClean="0"/>
              <a:t>‹#›</a:t>
            </a:fld>
            <a:endParaRPr lang="en-GB"/>
          </a:p>
        </p:txBody>
      </p:sp>
    </p:spTree>
    <p:extLst>
      <p:ext uri="{BB962C8B-B14F-4D97-AF65-F5344CB8AC3E}">
        <p14:creationId xmlns:p14="http://schemas.microsoft.com/office/powerpoint/2010/main" val="11080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47B1F-051B-4D7D-A60D-E9FE5F6385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4E5119-3D33-4DCF-93A1-9DECDDC88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897F64-43D1-4E48-8B02-4685CD8513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9B1A-808E-4A43-838A-9CD43305DA08}" type="datetimeFigureOut">
              <a:rPr lang="en-GB" smtClean="0"/>
              <a:t>02/06/2020</a:t>
            </a:fld>
            <a:endParaRPr lang="en-GB"/>
          </a:p>
        </p:txBody>
      </p:sp>
      <p:sp>
        <p:nvSpPr>
          <p:cNvPr id="5" name="Footer Placeholder 4">
            <a:extLst>
              <a:ext uri="{FF2B5EF4-FFF2-40B4-BE49-F238E27FC236}">
                <a16:creationId xmlns:a16="http://schemas.microsoft.com/office/drawing/2014/main" id="{7F8122D2-FE41-44F4-AFC0-B3109201C2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3A26FD-AC5E-4FC4-841C-A63A0422B6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23288-2555-48FC-AB12-0969E6CCEBC9}" type="slidenum">
              <a:rPr lang="en-GB" smtClean="0"/>
              <a:t>‹#›</a:t>
            </a:fld>
            <a:endParaRPr lang="en-GB"/>
          </a:p>
        </p:txBody>
      </p:sp>
      <p:pic>
        <p:nvPicPr>
          <p:cNvPr id="7" name="Picture 6">
            <a:extLst>
              <a:ext uri="{FF2B5EF4-FFF2-40B4-BE49-F238E27FC236}">
                <a16:creationId xmlns:a16="http://schemas.microsoft.com/office/drawing/2014/main" id="{7BCDAC29-7B2A-4EA6-98E4-E432898044B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12866" y="6316643"/>
            <a:ext cx="9388632" cy="444538"/>
          </a:xfrm>
          <a:prstGeom prst="rect">
            <a:avLst/>
          </a:prstGeom>
        </p:spPr>
      </p:pic>
      <p:pic>
        <p:nvPicPr>
          <p:cNvPr id="8" name="Picture 7" descr="A picture containing drawing, palm&#10;&#10;Description automatically generated">
            <a:extLst>
              <a:ext uri="{FF2B5EF4-FFF2-40B4-BE49-F238E27FC236}">
                <a16:creationId xmlns:a16="http://schemas.microsoft.com/office/drawing/2014/main" id="{57852755-6998-4C68-9D9B-72479316A36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223647" y="108987"/>
            <a:ext cx="886910" cy="1076962"/>
          </a:xfrm>
          <a:prstGeom prst="rect">
            <a:avLst/>
          </a:prstGeom>
        </p:spPr>
      </p:pic>
    </p:spTree>
    <p:extLst>
      <p:ext uri="{BB962C8B-B14F-4D97-AF65-F5344CB8AC3E}">
        <p14:creationId xmlns:p14="http://schemas.microsoft.com/office/powerpoint/2010/main" val="1126101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C62A-4A8A-4884-9D29-94363C5455AB}"/>
              </a:ext>
            </a:extLst>
          </p:cNvPr>
          <p:cNvSpPr>
            <a:spLocks noGrp="1"/>
          </p:cNvSpPr>
          <p:nvPr>
            <p:ph type="ctrTitle"/>
          </p:nvPr>
        </p:nvSpPr>
        <p:spPr/>
        <p:txBody>
          <a:bodyPr>
            <a:normAutofit fontScale="90000"/>
          </a:bodyPr>
          <a:lstStyle/>
          <a:p>
            <a:r>
              <a:rPr lang="en-GB" dirty="0" err="1"/>
              <a:t>Monkseaton</a:t>
            </a:r>
            <a:r>
              <a:rPr lang="en-GB" dirty="0"/>
              <a:t> High </a:t>
            </a:r>
            <a:br>
              <a:rPr lang="en-GB" dirty="0"/>
            </a:br>
            <a:r>
              <a:rPr lang="en-GB" dirty="0"/>
              <a:t>Y9 PE</a:t>
            </a:r>
            <a:br>
              <a:rPr lang="en-GB" dirty="0"/>
            </a:br>
            <a:endParaRPr lang="en-GB" dirty="0"/>
          </a:p>
        </p:txBody>
      </p:sp>
      <p:sp>
        <p:nvSpPr>
          <p:cNvPr id="3" name="Subtitle 2">
            <a:extLst>
              <a:ext uri="{FF2B5EF4-FFF2-40B4-BE49-F238E27FC236}">
                <a16:creationId xmlns:a16="http://schemas.microsoft.com/office/drawing/2014/main" id="{2B57B961-40FB-4B68-B4CA-DCD452C0B6C7}"/>
              </a:ext>
            </a:extLst>
          </p:cNvPr>
          <p:cNvSpPr>
            <a:spLocks noGrp="1"/>
          </p:cNvSpPr>
          <p:nvPr>
            <p:ph type="subTitle" idx="1"/>
          </p:nvPr>
        </p:nvSpPr>
        <p:spPr/>
        <p:txBody>
          <a:bodyPr>
            <a:normAutofit/>
          </a:bodyPr>
          <a:lstStyle/>
          <a:p>
            <a:r>
              <a:rPr lang="en-GB" sz="3200" dirty="0">
                <a:solidFill>
                  <a:srgbClr val="00B0F0"/>
                </a:solidFill>
              </a:rPr>
              <a:t>Our</a:t>
            </a:r>
            <a:r>
              <a:rPr lang="en-GB" sz="3200" dirty="0"/>
              <a:t> </a:t>
            </a:r>
            <a:r>
              <a:rPr lang="en-GB" sz="3200" dirty="0">
                <a:solidFill>
                  <a:srgbClr val="00B050"/>
                </a:solidFill>
              </a:rPr>
              <a:t>PE</a:t>
            </a:r>
            <a:r>
              <a:rPr lang="en-GB" sz="3200" dirty="0"/>
              <a:t> </a:t>
            </a:r>
            <a:r>
              <a:rPr lang="en-GB" sz="3200" dirty="0">
                <a:solidFill>
                  <a:srgbClr val="FF0000"/>
                </a:solidFill>
              </a:rPr>
              <a:t>Champion</a:t>
            </a:r>
            <a:r>
              <a:rPr lang="en-GB" sz="3200" dirty="0"/>
              <a:t> </a:t>
            </a:r>
            <a:r>
              <a:rPr lang="en-GB" sz="3200" dirty="0">
                <a:solidFill>
                  <a:srgbClr val="7030A0"/>
                </a:solidFill>
              </a:rPr>
              <a:t>Athletes</a:t>
            </a:r>
          </a:p>
        </p:txBody>
      </p:sp>
      <p:pic>
        <p:nvPicPr>
          <p:cNvPr id="6" name="Picture 5"/>
          <p:cNvPicPr>
            <a:picLocks noChangeAspect="1"/>
          </p:cNvPicPr>
          <p:nvPr/>
        </p:nvPicPr>
        <p:blipFill rotWithShape="1">
          <a:blip r:embed="rId2" cstate="hqprint">
            <a:extLst>
              <a:ext uri="{28A0092B-C50C-407E-A947-70E740481C1C}">
                <a14:useLocalDpi xmlns:a14="http://schemas.microsoft.com/office/drawing/2010/main" val="0"/>
              </a:ext>
            </a:extLst>
          </a:blip>
          <a:srcRect l="9961" r="12402"/>
          <a:stretch/>
        </p:blipFill>
        <p:spPr>
          <a:xfrm rot="20284308">
            <a:off x="310816" y="350146"/>
            <a:ext cx="1813889" cy="1688400"/>
          </a:xfrm>
          <a:prstGeom prst="rect">
            <a:avLst/>
          </a:prstGeom>
        </p:spPr>
      </p:pic>
      <p:sp>
        <p:nvSpPr>
          <p:cNvPr id="7" name="TextBox 6"/>
          <p:cNvSpPr txBox="1"/>
          <p:nvPr/>
        </p:nvSpPr>
        <p:spPr>
          <a:xfrm rot="20280607">
            <a:off x="482481" y="1890598"/>
            <a:ext cx="2392651" cy="646331"/>
          </a:xfrm>
          <a:prstGeom prst="rect">
            <a:avLst/>
          </a:prstGeom>
          <a:noFill/>
        </p:spPr>
        <p:txBody>
          <a:bodyPr wrap="square" rtlCol="0">
            <a:spAutoFit/>
          </a:bodyPr>
          <a:lstStyle/>
          <a:p>
            <a:r>
              <a:rPr lang="en-GB" b="1" dirty="0">
                <a:solidFill>
                  <a:srgbClr val="00B0F0"/>
                </a:solidFill>
              </a:rPr>
              <a:t>Dina Asher Smith - 100 and 200m sprinter</a:t>
            </a: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4576" r="11220"/>
          <a:stretch/>
        </p:blipFill>
        <p:spPr>
          <a:xfrm rot="821329">
            <a:off x="8983723" y="338138"/>
            <a:ext cx="2095609" cy="1476375"/>
          </a:xfrm>
          <a:prstGeom prst="rect">
            <a:avLst/>
          </a:prstGeom>
        </p:spPr>
      </p:pic>
      <p:sp>
        <p:nvSpPr>
          <p:cNvPr id="9" name="TextBox 8"/>
          <p:cNvSpPr txBox="1"/>
          <p:nvPr/>
        </p:nvSpPr>
        <p:spPr>
          <a:xfrm rot="803881">
            <a:off x="8679181" y="1821889"/>
            <a:ext cx="2293620" cy="646331"/>
          </a:xfrm>
          <a:prstGeom prst="rect">
            <a:avLst/>
          </a:prstGeom>
          <a:noFill/>
        </p:spPr>
        <p:txBody>
          <a:bodyPr wrap="square" rtlCol="0">
            <a:spAutoFit/>
          </a:bodyPr>
          <a:lstStyle/>
          <a:p>
            <a:r>
              <a:rPr lang="en-GB" b="1" dirty="0">
                <a:solidFill>
                  <a:srgbClr val="FF0000"/>
                </a:solidFill>
              </a:rPr>
              <a:t>Alastair Brownlee – triathlete legend</a:t>
            </a:r>
          </a:p>
        </p:txBody>
      </p:sp>
      <p:pic>
        <p:nvPicPr>
          <p:cNvPr id="10" name="Picture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261702">
            <a:off x="1916146" y="2544918"/>
            <a:ext cx="1713417" cy="2362200"/>
          </a:xfrm>
          <a:prstGeom prst="rect">
            <a:avLst/>
          </a:prstGeom>
        </p:spPr>
      </p:pic>
      <p:sp>
        <p:nvSpPr>
          <p:cNvPr id="11" name="TextBox 10"/>
          <p:cNvSpPr txBox="1"/>
          <p:nvPr/>
        </p:nvSpPr>
        <p:spPr>
          <a:xfrm rot="1248437">
            <a:off x="918932" y="4850924"/>
            <a:ext cx="2910840" cy="646331"/>
          </a:xfrm>
          <a:prstGeom prst="rect">
            <a:avLst/>
          </a:prstGeom>
          <a:noFill/>
        </p:spPr>
        <p:txBody>
          <a:bodyPr wrap="square" rtlCol="0">
            <a:spAutoFit/>
          </a:bodyPr>
          <a:lstStyle/>
          <a:p>
            <a:r>
              <a:rPr lang="en-GB" b="1" dirty="0">
                <a:solidFill>
                  <a:srgbClr val="00B050"/>
                </a:solidFill>
              </a:rPr>
              <a:t>Raheem Sterling – England and Man C football supremo</a:t>
            </a:r>
          </a:p>
        </p:txBody>
      </p:sp>
      <p:pic>
        <p:nvPicPr>
          <p:cNvPr id="12" name="Picture 11"/>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20566483">
            <a:off x="8517280" y="2818829"/>
            <a:ext cx="1694121" cy="2117651"/>
          </a:xfrm>
          <a:prstGeom prst="rect">
            <a:avLst/>
          </a:prstGeom>
        </p:spPr>
      </p:pic>
      <p:sp>
        <p:nvSpPr>
          <p:cNvPr id="13" name="TextBox 12"/>
          <p:cNvSpPr txBox="1"/>
          <p:nvPr/>
        </p:nvSpPr>
        <p:spPr>
          <a:xfrm rot="20595033">
            <a:off x="8581462" y="4770239"/>
            <a:ext cx="3083417" cy="923330"/>
          </a:xfrm>
          <a:prstGeom prst="rect">
            <a:avLst/>
          </a:prstGeom>
          <a:noFill/>
        </p:spPr>
        <p:txBody>
          <a:bodyPr wrap="square" rtlCol="0">
            <a:spAutoFit/>
          </a:bodyPr>
          <a:lstStyle/>
          <a:p>
            <a:r>
              <a:rPr lang="en-GB" b="1" dirty="0">
                <a:solidFill>
                  <a:srgbClr val="7030A0"/>
                </a:solidFill>
              </a:rPr>
              <a:t>Serena Williams – most successful female player of all time</a:t>
            </a:r>
          </a:p>
        </p:txBody>
      </p:sp>
    </p:spTree>
    <p:extLst>
      <p:ext uri="{BB962C8B-B14F-4D97-AF65-F5344CB8AC3E}">
        <p14:creationId xmlns:p14="http://schemas.microsoft.com/office/powerpoint/2010/main" val="354424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Your Fantastic PE Team</a:t>
            </a:r>
          </a:p>
        </p:txBody>
      </p:sp>
      <p:sp>
        <p:nvSpPr>
          <p:cNvPr id="3" name="Content Placeholder 2"/>
          <p:cNvSpPr>
            <a:spLocks noGrp="1"/>
          </p:cNvSpPr>
          <p:nvPr>
            <p:ph idx="1"/>
          </p:nvPr>
        </p:nvSpPr>
        <p:spPr>
          <a:xfrm>
            <a:off x="137160" y="3126106"/>
            <a:ext cx="11910060" cy="3050857"/>
          </a:xfrm>
        </p:spPr>
        <p:txBody>
          <a:bodyPr>
            <a:normAutofit lnSpcReduction="10000"/>
          </a:bodyPr>
          <a:lstStyle/>
          <a:p>
            <a:pPr marL="0" indent="0">
              <a:buNone/>
            </a:pPr>
            <a:r>
              <a:rPr lang="en-GB" sz="2400" dirty="0">
                <a:solidFill>
                  <a:srgbClr val="0000FF"/>
                </a:solidFill>
              </a:rPr>
              <a:t>Mr Johnson         </a:t>
            </a:r>
            <a:r>
              <a:rPr lang="en-GB" sz="2400" dirty="0">
                <a:solidFill>
                  <a:srgbClr val="00B050"/>
                </a:solidFill>
              </a:rPr>
              <a:t>Miss </a:t>
            </a:r>
            <a:r>
              <a:rPr lang="en-GB" sz="2400" dirty="0" err="1">
                <a:solidFill>
                  <a:srgbClr val="00B050"/>
                </a:solidFill>
              </a:rPr>
              <a:t>MccAllum</a:t>
            </a:r>
            <a:r>
              <a:rPr lang="en-GB" sz="2400" dirty="0"/>
              <a:t>              </a:t>
            </a:r>
            <a:r>
              <a:rPr lang="en-GB" sz="2400" dirty="0">
                <a:solidFill>
                  <a:srgbClr val="00B0F0"/>
                </a:solidFill>
              </a:rPr>
              <a:t>Mr Hay                 </a:t>
            </a:r>
            <a:r>
              <a:rPr lang="en-GB" sz="2400" dirty="0">
                <a:solidFill>
                  <a:srgbClr val="7030A0"/>
                </a:solidFill>
              </a:rPr>
              <a:t>Mrs Shorting              </a:t>
            </a:r>
            <a:r>
              <a:rPr lang="en-GB" sz="2400" dirty="0">
                <a:solidFill>
                  <a:srgbClr val="FF0000"/>
                </a:solidFill>
              </a:rPr>
              <a:t>Mr </a:t>
            </a:r>
            <a:r>
              <a:rPr lang="en-GB" sz="2400" dirty="0" err="1">
                <a:solidFill>
                  <a:srgbClr val="FF0000"/>
                </a:solidFill>
              </a:rPr>
              <a:t>Helson</a:t>
            </a:r>
            <a:endParaRPr lang="en-GB" sz="2400" dirty="0">
              <a:solidFill>
                <a:srgbClr val="FF0000"/>
              </a:solidFill>
            </a:endParaRPr>
          </a:p>
          <a:p>
            <a:pPr marL="0" indent="0">
              <a:buNone/>
            </a:pPr>
            <a:r>
              <a:rPr lang="en-GB" sz="2400" i="1" dirty="0">
                <a:solidFill>
                  <a:srgbClr val="0000FF"/>
                </a:solidFill>
              </a:rPr>
              <a:t>Fitness Guru           </a:t>
            </a:r>
            <a:r>
              <a:rPr lang="en-GB" sz="2400" i="1" dirty="0">
                <a:solidFill>
                  <a:srgbClr val="00B050"/>
                </a:solidFill>
              </a:rPr>
              <a:t>Horse Riding          </a:t>
            </a:r>
            <a:r>
              <a:rPr lang="en-GB" sz="2400" i="1" dirty="0">
                <a:solidFill>
                  <a:srgbClr val="00B0F0"/>
                </a:solidFill>
              </a:rPr>
              <a:t>Football Legend     </a:t>
            </a:r>
            <a:r>
              <a:rPr lang="en-GB" sz="2400" i="1" dirty="0">
                <a:solidFill>
                  <a:srgbClr val="7030A0"/>
                </a:solidFill>
              </a:rPr>
              <a:t>Volleyball Queen      </a:t>
            </a:r>
            <a:r>
              <a:rPr lang="en-GB" sz="2400" i="1" dirty="0">
                <a:solidFill>
                  <a:srgbClr val="FF0000"/>
                </a:solidFill>
              </a:rPr>
              <a:t>Triathlon Titan</a:t>
            </a:r>
          </a:p>
          <a:p>
            <a:pPr marL="0" indent="0">
              <a:buNone/>
            </a:pPr>
            <a:r>
              <a:rPr lang="en-GB" sz="2400" dirty="0">
                <a:solidFill>
                  <a:srgbClr val="00B050"/>
                </a:solidFill>
              </a:rPr>
              <a:t>		        </a:t>
            </a:r>
            <a:r>
              <a:rPr lang="en-GB" sz="2400" i="1" dirty="0">
                <a:solidFill>
                  <a:srgbClr val="00B050"/>
                </a:solidFill>
              </a:rPr>
              <a:t>Superstar                     </a:t>
            </a:r>
          </a:p>
          <a:p>
            <a:pPr marL="0" indent="0" algn="ctr">
              <a:buNone/>
            </a:pPr>
            <a:r>
              <a:rPr lang="en-GB" sz="2400" i="1" dirty="0">
                <a:solidFill>
                  <a:srgbClr val="FF33CC"/>
                </a:solidFill>
              </a:rPr>
              <a:t>We are very excited to meet you all in September. PE at </a:t>
            </a:r>
            <a:r>
              <a:rPr lang="en-GB" sz="2400" i="1" dirty="0" err="1">
                <a:solidFill>
                  <a:srgbClr val="FF33CC"/>
                </a:solidFill>
              </a:rPr>
              <a:t>Monkseaton</a:t>
            </a:r>
            <a:r>
              <a:rPr lang="en-GB" sz="2400" i="1" dirty="0">
                <a:solidFill>
                  <a:srgbClr val="FF33CC"/>
                </a:solidFill>
              </a:rPr>
              <a:t> is fun and challenging and we are looking forward to seeing what you can do. In this power point/booklet there are a number of fun tasks for you to have a go at while learning from home. You don’t have to complete them all, but they are all there to help with your PE knowledge and to help us understand you better before you come up to </a:t>
            </a:r>
            <a:r>
              <a:rPr lang="en-GB" sz="2400" i="1" dirty="0" err="1">
                <a:solidFill>
                  <a:srgbClr val="FF33CC"/>
                </a:solidFill>
              </a:rPr>
              <a:t>Monkseaton</a:t>
            </a:r>
            <a:r>
              <a:rPr lang="en-GB" sz="2400" i="1" dirty="0">
                <a:solidFill>
                  <a:srgbClr val="FF33CC"/>
                </a:solidFill>
              </a:rPr>
              <a:t> High.</a:t>
            </a:r>
          </a:p>
          <a:p>
            <a:pPr marL="0" indent="0">
              <a:buNone/>
            </a:pPr>
            <a:endParaRPr lang="en-GB" dirty="0"/>
          </a:p>
        </p:txBody>
      </p:sp>
      <p:pic>
        <p:nvPicPr>
          <p:cNvPr id="4" name="Picture 3"/>
          <p:cNvPicPr>
            <a:picLocks noChangeAspect="1"/>
          </p:cNvPicPr>
          <p:nvPr/>
        </p:nvPicPr>
        <p:blipFill>
          <a:blip r:embed="rId2"/>
          <a:stretch>
            <a:fillRect/>
          </a:stretch>
        </p:blipFill>
        <p:spPr>
          <a:xfrm>
            <a:off x="373380" y="1513523"/>
            <a:ext cx="1209675" cy="1562100"/>
          </a:xfrm>
          <a:prstGeom prst="rect">
            <a:avLst/>
          </a:prstGeom>
        </p:spPr>
      </p:pic>
      <p:pic>
        <p:nvPicPr>
          <p:cNvPr id="5" name="Picture 4"/>
          <p:cNvPicPr>
            <a:picLocks noChangeAspect="1"/>
          </p:cNvPicPr>
          <p:nvPr/>
        </p:nvPicPr>
        <p:blipFill>
          <a:blip r:embed="rId3"/>
          <a:stretch>
            <a:fillRect/>
          </a:stretch>
        </p:blipFill>
        <p:spPr>
          <a:xfrm>
            <a:off x="2644377" y="1507808"/>
            <a:ext cx="1057275" cy="1562100"/>
          </a:xfrm>
          <a:prstGeom prst="rect">
            <a:avLst/>
          </a:prstGeom>
        </p:spPr>
      </p:pic>
      <p:pic>
        <p:nvPicPr>
          <p:cNvPr id="6" name="Picture 5"/>
          <p:cNvPicPr>
            <a:picLocks noChangeAspect="1"/>
          </p:cNvPicPr>
          <p:nvPr/>
        </p:nvPicPr>
        <p:blipFill>
          <a:blip r:embed="rId4"/>
          <a:stretch>
            <a:fillRect/>
          </a:stretch>
        </p:blipFill>
        <p:spPr>
          <a:xfrm>
            <a:off x="4948473" y="1522095"/>
            <a:ext cx="1276350" cy="1533525"/>
          </a:xfrm>
          <a:prstGeom prst="rect">
            <a:avLst/>
          </a:prstGeom>
        </p:spPr>
      </p:pic>
      <p:pic>
        <p:nvPicPr>
          <p:cNvPr id="7" name="Picture 6"/>
          <p:cNvPicPr>
            <a:picLocks noChangeAspect="1"/>
          </p:cNvPicPr>
          <p:nvPr/>
        </p:nvPicPr>
        <p:blipFill>
          <a:blip r:embed="rId5"/>
          <a:stretch>
            <a:fillRect/>
          </a:stretch>
        </p:blipFill>
        <p:spPr>
          <a:xfrm>
            <a:off x="7471644" y="1507808"/>
            <a:ext cx="1114425" cy="1562100"/>
          </a:xfrm>
          <a:prstGeom prst="rect">
            <a:avLst/>
          </a:prstGeom>
        </p:spPr>
      </p:pic>
      <p:pic>
        <p:nvPicPr>
          <p:cNvPr id="8" name="Picture 7"/>
          <p:cNvPicPr>
            <a:picLocks noChangeAspect="1"/>
          </p:cNvPicPr>
          <p:nvPr/>
        </p:nvPicPr>
        <p:blipFill rotWithShape="1">
          <a:blip r:embed="rId6"/>
          <a:srcRect r="3303"/>
          <a:stretch/>
        </p:blipFill>
        <p:spPr>
          <a:xfrm>
            <a:off x="9832890" y="1583056"/>
            <a:ext cx="1031558" cy="1543050"/>
          </a:xfrm>
          <a:prstGeom prst="rect">
            <a:avLst/>
          </a:prstGeom>
        </p:spPr>
      </p:pic>
    </p:spTree>
    <p:extLst>
      <p:ext uri="{BB962C8B-B14F-4D97-AF65-F5344CB8AC3E}">
        <p14:creationId xmlns:p14="http://schemas.microsoft.com/office/powerpoint/2010/main" val="172698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365125"/>
            <a:ext cx="11247120" cy="1325563"/>
          </a:xfrm>
        </p:spPr>
        <p:txBody>
          <a:bodyPr>
            <a:normAutofit fontScale="90000"/>
          </a:bodyPr>
          <a:lstStyle/>
          <a:p>
            <a:r>
              <a:rPr lang="en-GB" dirty="0"/>
              <a:t>Task 1: All about you</a:t>
            </a:r>
            <a:br>
              <a:rPr lang="en-GB" dirty="0"/>
            </a:br>
            <a:r>
              <a:rPr lang="en-GB" sz="2000" dirty="0"/>
              <a:t>Tell us all about you. Which middle school did you attend? What are you favourite subjects. What sporting activities did you do while at your middle school? Which two sports were your favourite? Who are your role models? Who are your favourite sporting heroes? Do you play and sport or do any other activities outside of school like play for a sports team or play an instrument? You can print this slide off, complete it on a computer or create your own personal sheet.</a:t>
            </a:r>
            <a:endParaRPr lang="en-GB" dirty="0"/>
          </a:p>
        </p:txBody>
      </p:sp>
      <p:sp>
        <p:nvSpPr>
          <p:cNvPr id="3" name="Content Placeholder 2"/>
          <p:cNvSpPr>
            <a:spLocks noGrp="1"/>
          </p:cNvSpPr>
          <p:nvPr>
            <p:ph idx="1"/>
          </p:nvPr>
        </p:nvSpPr>
        <p:spPr>
          <a:xfrm>
            <a:off x="838200" y="1889759"/>
            <a:ext cx="10515600" cy="4287203"/>
          </a:xfrm>
        </p:spPr>
        <p:txBody>
          <a:bodyPr>
            <a:normAutofit/>
          </a:bodyPr>
          <a:lstStyle/>
          <a:p>
            <a:pPr marL="0" indent="0">
              <a:buNone/>
            </a:pPr>
            <a:endParaRPr lang="en-GB" sz="1600" dirty="0"/>
          </a:p>
        </p:txBody>
      </p:sp>
      <p:sp>
        <p:nvSpPr>
          <p:cNvPr id="4" name="Bevel 3"/>
          <p:cNvSpPr/>
          <p:nvPr/>
        </p:nvSpPr>
        <p:spPr>
          <a:xfrm>
            <a:off x="5113020" y="2903220"/>
            <a:ext cx="1623060" cy="2065020"/>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13020" y="4968240"/>
            <a:ext cx="1623060" cy="369332"/>
          </a:xfrm>
          <a:prstGeom prst="rect">
            <a:avLst/>
          </a:prstGeom>
          <a:noFill/>
        </p:spPr>
        <p:txBody>
          <a:bodyPr wrap="square" rtlCol="0">
            <a:spAutoFit/>
          </a:bodyPr>
          <a:lstStyle/>
          <a:p>
            <a:pPr algn="ctr"/>
            <a:r>
              <a:rPr lang="en-GB" dirty="0">
                <a:solidFill>
                  <a:srgbClr val="FF0000"/>
                </a:solidFill>
              </a:rPr>
              <a:t>All about me</a:t>
            </a:r>
          </a:p>
        </p:txBody>
      </p:sp>
    </p:spTree>
    <p:extLst>
      <p:ext uri="{BB962C8B-B14F-4D97-AF65-F5344CB8AC3E}">
        <p14:creationId xmlns:p14="http://schemas.microsoft.com/office/powerpoint/2010/main" val="325610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2: The Components of Fitness</a:t>
            </a:r>
            <a:br>
              <a:rPr lang="en-GB" dirty="0"/>
            </a:br>
            <a:r>
              <a:rPr lang="en-GB" sz="2000" dirty="0"/>
              <a:t>The components of fitness are the different parts of fitness. There are 11 to learn</a:t>
            </a:r>
            <a:endParaRPr lang="en-GB" dirty="0"/>
          </a:p>
        </p:txBody>
      </p:sp>
      <p:sp>
        <p:nvSpPr>
          <p:cNvPr id="3" name="Content Placeholder 2"/>
          <p:cNvSpPr>
            <a:spLocks noGrp="1"/>
          </p:cNvSpPr>
          <p:nvPr>
            <p:ph idx="1"/>
          </p:nvPr>
        </p:nvSpPr>
        <p:spPr/>
        <p:txBody>
          <a:bodyPr>
            <a:normAutofit/>
          </a:bodyPr>
          <a:lstStyle/>
          <a:p>
            <a:r>
              <a:rPr lang="en-GB" dirty="0"/>
              <a:t>All sports have lots of different fitness parts to them. </a:t>
            </a:r>
            <a:r>
              <a:rPr lang="en-GB" dirty="0">
                <a:solidFill>
                  <a:srgbClr val="00B050"/>
                </a:solidFill>
              </a:rPr>
              <a:t>For example a netball player needs speed to sprint past a player but they also need agility to change direction to receive the ball.</a:t>
            </a:r>
          </a:p>
          <a:p>
            <a:r>
              <a:rPr lang="en-GB" dirty="0"/>
              <a:t>We have a saying to help us remember the components of fitness. Each capital letter is the starting letter of a component.</a:t>
            </a:r>
          </a:p>
          <a:p>
            <a:r>
              <a:rPr lang="en-GB" sz="4000" b="1" u="sng" dirty="0">
                <a:solidFill>
                  <a:srgbClr val="FF0000"/>
                </a:solidFill>
              </a:rPr>
              <a:t>M</a:t>
            </a:r>
            <a:r>
              <a:rPr lang="en-GB" sz="4000" b="1" u="sng" dirty="0">
                <a:solidFill>
                  <a:srgbClr val="00B050"/>
                </a:solidFill>
              </a:rPr>
              <a:t>R</a:t>
            </a:r>
            <a:r>
              <a:rPr lang="en-GB" sz="4000" b="1" u="sng" dirty="0">
                <a:solidFill>
                  <a:srgbClr val="7030A0"/>
                </a:solidFill>
              </a:rPr>
              <a:t>S</a:t>
            </a:r>
            <a:r>
              <a:rPr lang="en-GB" sz="4000" b="1" u="sng" dirty="0"/>
              <a:t> </a:t>
            </a:r>
            <a:r>
              <a:rPr lang="en-GB" sz="4000" b="1" u="sng" dirty="0">
                <a:solidFill>
                  <a:srgbClr val="00B0F0"/>
                </a:solidFill>
              </a:rPr>
              <a:t>C</a:t>
            </a:r>
            <a:r>
              <a:rPr lang="en-GB" sz="4000" b="1" u="sng" dirty="0">
                <a:solidFill>
                  <a:srgbClr val="FF33CC"/>
                </a:solidFill>
              </a:rPr>
              <a:t>A</a:t>
            </a:r>
            <a:r>
              <a:rPr lang="en-GB" sz="4000" b="1" u="sng" dirty="0">
                <a:solidFill>
                  <a:srgbClr val="92D050"/>
                </a:solidFill>
              </a:rPr>
              <a:t>P</a:t>
            </a:r>
            <a:r>
              <a:rPr lang="en-GB" sz="4000" b="1" u="sng" dirty="0"/>
              <a:t> </a:t>
            </a:r>
            <a:r>
              <a:rPr lang="en-GB" sz="4000" b="1" u="sng" dirty="0">
                <a:solidFill>
                  <a:srgbClr val="0070C0"/>
                </a:solidFill>
              </a:rPr>
              <a:t>S</a:t>
            </a:r>
            <a:r>
              <a:rPr lang="en-GB" sz="4000" dirty="0"/>
              <a:t>upports </a:t>
            </a:r>
            <a:r>
              <a:rPr lang="en-GB" sz="4000" b="1" u="sng" dirty="0">
                <a:solidFill>
                  <a:srgbClr val="CC0099"/>
                </a:solidFill>
              </a:rPr>
              <a:t>B</a:t>
            </a:r>
            <a:r>
              <a:rPr lang="en-GB" sz="4000" dirty="0"/>
              <a:t>arcelona </a:t>
            </a:r>
            <a:r>
              <a:rPr lang="en-GB" sz="4000" b="1" u="sng" dirty="0">
                <a:solidFill>
                  <a:srgbClr val="FF6600"/>
                </a:solidFill>
              </a:rPr>
              <a:t>F</a:t>
            </a:r>
            <a:r>
              <a:rPr lang="en-GB" sz="4000" dirty="0"/>
              <a:t>ootball </a:t>
            </a:r>
            <a:r>
              <a:rPr lang="en-GB" sz="4000" b="1" u="sng" dirty="0">
                <a:solidFill>
                  <a:srgbClr val="0000FF"/>
                </a:solidFill>
              </a:rPr>
              <a:t>C</a:t>
            </a:r>
            <a:r>
              <a:rPr lang="en-GB" sz="4000" dirty="0"/>
              <a:t>lub</a:t>
            </a:r>
          </a:p>
          <a:p>
            <a:r>
              <a:rPr lang="en-GB" dirty="0"/>
              <a:t>On the next slide there is a match up task</a:t>
            </a:r>
            <a:endParaRPr lang="en-GB" sz="2400" dirty="0"/>
          </a:p>
        </p:txBody>
      </p:sp>
    </p:spTree>
    <p:extLst>
      <p:ext uri="{BB962C8B-B14F-4D97-AF65-F5344CB8AC3E}">
        <p14:creationId xmlns:p14="http://schemas.microsoft.com/office/powerpoint/2010/main" val="234743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 y="334645"/>
            <a:ext cx="11049000" cy="1325563"/>
          </a:xfrm>
        </p:spPr>
        <p:txBody>
          <a:bodyPr>
            <a:normAutofit fontScale="90000"/>
          </a:bodyPr>
          <a:lstStyle/>
          <a:p>
            <a:r>
              <a:rPr lang="en-GB" dirty="0"/>
              <a:t>Components of fitness match up task.</a:t>
            </a:r>
            <a:br>
              <a:rPr lang="en-GB" dirty="0"/>
            </a:br>
            <a:r>
              <a:rPr lang="en-GB" sz="3100" dirty="0">
                <a:solidFill>
                  <a:srgbClr val="00B050"/>
                </a:solidFill>
              </a:rPr>
              <a:t>Draw a line between the component of fitness and the description you think matches it. Remember </a:t>
            </a:r>
            <a:r>
              <a:rPr lang="en-GB" sz="3200" b="1" u="sng" dirty="0">
                <a:solidFill>
                  <a:srgbClr val="FF0000"/>
                </a:solidFill>
              </a:rPr>
              <a:t>M</a:t>
            </a:r>
            <a:r>
              <a:rPr lang="en-GB" sz="3200" b="1" u="sng" dirty="0">
                <a:solidFill>
                  <a:srgbClr val="00B050"/>
                </a:solidFill>
              </a:rPr>
              <a:t>R</a:t>
            </a:r>
            <a:r>
              <a:rPr lang="en-GB" sz="3200" b="1" u="sng" dirty="0">
                <a:solidFill>
                  <a:srgbClr val="7030A0"/>
                </a:solidFill>
              </a:rPr>
              <a:t>S</a:t>
            </a:r>
            <a:r>
              <a:rPr lang="en-GB" sz="3200" b="1" u="sng" dirty="0"/>
              <a:t> </a:t>
            </a:r>
            <a:r>
              <a:rPr lang="en-GB" sz="3200" b="1" u="sng" dirty="0">
                <a:solidFill>
                  <a:srgbClr val="00B0F0"/>
                </a:solidFill>
              </a:rPr>
              <a:t>C</a:t>
            </a:r>
            <a:r>
              <a:rPr lang="en-GB" sz="3200" b="1" u="sng" dirty="0">
                <a:solidFill>
                  <a:srgbClr val="FF33CC"/>
                </a:solidFill>
              </a:rPr>
              <a:t>A</a:t>
            </a:r>
            <a:r>
              <a:rPr lang="en-GB" sz="3200" b="1" u="sng" dirty="0">
                <a:solidFill>
                  <a:srgbClr val="92D050"/>
                </a:solidFill>
              </a:rPr>
              <a:t>P</a:t>
            </a:r>
            <a:r>
              <a:rPr lang="en-GB" sz="3200" b="1" u="sng" dirty="0"/>
              <a:t> </a:t>
            </a:r>
            <a:r>
              <a:rPr lang="en-GB" sz="3200" b="1" u="sng" dirty="0">
                <a:solidFill>
                  <a:srgbClr val="0070C0"/>
                </a:solidFill>
              </a:rPr>
              <a:t>S</a:t>
            </a:r>
            <a:r>
              <a:rPr lang="en-GB" sz="3200" dirty="0"/>
              <a:t>upports </a:t>
            </a:r>
            <a:r>
              <a:rPr lang="en-GB" sz="3200" b="1" u="sng" dirty="0">
                <a:solidFill>
                  <a:srgbClr val="CC0099"/>
                </a:solidFill>
              </a:rPr>
              <a:t>B</a:t>
            </a:r>
            <a:r>
              <a:rPr lang="en-GB" sz="3200" dirty="0"/>
              <a:t>arcelona </a:t>
            </a:r>
            <a:r>
              <a:rPr lang="en-GB" sz="3200" b="1" u="sng" dirty="0">
                <a:solidFill>
                  <a:srgbClr val="FF6600"/>
                </a:solidFill>
              </a:rPr>
              <a:t>F</a:t>
            </a:r>
            <a:r>
              <a:rPr lang="en-GB" sz="3200" dirty="0"/>
              <a:t>ootball </a:t>
            </a:r>
            <a:r>
              <a:rPr lang="en-GB" sz="3200" b="1" u="sng" dirty="0">
                <a:solidFill>
                  <a:srgbClr val="0000FF"/>
                </a:solidFill>
              </a:rPr>
              <a:t>C</a:t>
            </a:r>
            <a:r>
              <a:rPr lang="en-GB" sz="3200" dirty="0"/>
              <a:t>lub</a:t>
            </a:r>
            <a:endParaRPr lang="en-GB" sz="3100" dirty="0"/>
          </a:p>
        </p:txBody>
      </p:sp>
      <p:graphicFrame>
        <p:nvGraphicFramePr>
          <p:cNvPr id="4" name="Table 3"/>
          <p:cNvGraphicFramePr>
            <a:graphicFrameLocks noGrp="1"/>
          </p:cNvGraphicFramePr>
          <p:nvPr>
            <p:extLst>
              <p:ext uri="{D42A27DB-BD31-4B8C-83A1-F6EECF244321}">
                <p14:modId xmlns:p14="http://schemas.microsoft.com/office/powerpoint/2010/main" val="415143033"/>
              </p:ext>
            </p:extLst>
          </p:nvPr>
        </p:nvGraphicFramePr>
        <p:xfrm>
          <a:off x="99060" y="1714503"/>
          <a:ext cx="11590019" cy="4968235"/>
        </p:xfrm>
        <a:graphic>
          <a:graphicData uri="http://schemas.openxmlformats.org/drawingml/2006/table">
            <a:tbl>
              <a:tblPr firstRow="1" bandRow="1">
                <a:tableStyleId>{5C22544A-7EE6-4342-B048-85BDC9FD1C3A}</a:tableStyleId>
              </a:tblPr>
              <a:tblGrid>
                <a:gridCol w="1310640">
                  <a:extLst>
                    <a:ext uri="{9D8B030D-6E8A-4147-A177-3AD203B41FA5}">
                      <a16:colId xmlns:a16="http://schemas.microsoft.com/office/drawing/2014/main" val="299591265"/>
                    </a:ext>
                  </a:extLst>
                </a:gridCol>
                <a:gridCol w="1371155">
                  <a:extLst>
                    <a:ext uri="{9D8B030D-6E8A-4147-A177-3AD203B41FA5}">
                      <a16:colId xmlns:a16="http://schemas.microsoft.com/office/drawing/2014/main" val="1425912028"/>
                    </a:ext>
                  </a:extLst>
                </a:gridCol>
                <a:gridCol w="8908224">
                  <a:extLst>
                    <a:ext uri="{9D8B030D-6E8A-4147-A177-3AD203B41FA5}">
                      <a16:colId xmlns:a16="http://schemas.microsoft.com/office/drawing/2014/main" val="2034854141"/>
                    </a:ext>
                  </a:extLst>
                </a:gridCol>
              </a:tblGrid>
              <a:tr h="567072">
                <a:tc>
                  <a:txBody>
                    <a:bodyPr/>
                    <a:lstStyle/>
                    <a:p>
                      <a:r>
                        <a:rPr lang="en-GB" sz="1400" dirty="0"/>
                        <a:t>Components </a:t>
                      </a:r>
                      <a:r>
                        <a:rPr lang="en-GB" sz="1400" u="sng" dirty="0">
                          <a:solidFill>
                            <a:srgbClr val="FF0000"/>
                          </a:solidFill>
                        </a:rPr>
                        <a:t>M</a:t>
                      </a:r>
                      <a:r>
                        <a:rPr lang="en-GB" sz="1400" u="sng" dirty="0">
                          <a:solidFill>
                            <a:srgbClr val="00B050"/>
                          </a:solidFill>
                        </a:rPr>
                        <a:t>R</a:t>
                      </a:r>
                      <a:r>
                        <a:rPr lang="en-GB" sz="1400" u="sng" dirty="0">
                          <a:solidFill>
                            <a:srgbClr val="7030A0"/>
                          </a:solidFill>
                        </a:rPr>
                        <a:t>S</a:t>
                      </a:r>
                      <a:r>
                        <a:rPr lang="en-GB" sz="1400" u="sng" dirty="0"/>
                        <a:t> </a:t>
                      </a:r>
                      <a:r>
                        <a:rPr lang="en-GB" sz="1400" u="sng" dirty="0">
                          <a:solidFill>
                            <a:srgbClr val="00B0F0"/>
                          </a:solidFill>
                        </a:rPr>
                        <a:t>C</a:t>
                      </a:r>
                      <a:r>
                        <a:rPr lang="en-GB" sz="1400" u="sng" dirty="0">
                          <a:solidFill>
                            <a:srgbClr val="FF33CC"/>
                          </a:solidFill>
                        </a:rPr>
                        <a:t>A</a:t>
                      </a:r>
                      <a:r>
                        <a:rPr lang="en-GB" sz="1400" u="sng" dirty="0">
                          <a:solidFill>
                            <a:srgbClr val="92D050"/>
                          </a:solidFill>
                        </a:rPr>
                        <a:t>P</a:t>
                      </a:r>
                      <a:r>
                        <a:rPr lang="en-GB" sz="1400" u="sng" dirty="0"/>
                        <a:t> </a:t>
                      </a:r>
                      <a:r>
                        <a:rPr lang="en-GB" sz="1400" u="sng" dirty="0">
                          <a:solidFill>
                            <a:srgbClr val="0000FF"/>
                          </a:solidFill>
                        </a:rPr>
                        <a:t>S</a:t>
                      </a:r>
                      <a:r>
                        <a:rPr lang="en-GB" sz="1400" u="sng" dirty="0">
                          <a:solidFill>
                            <a:srgbClr val="CC0099"/>
                          </a:solidFill>
                        </a:rPr>
                        <a:t>B</a:t>
                      </a:r>
                      <a:r>
                        <a:rPr lang="en-GB" sz="1400" u="sng" dirty="0">
                          <a:solidFill>
                            <a:srgbClr val="FF6600"/>
                          </a:solidFill>
                        </a:rPr>
                        <a:t>F</a:t>
                      </a:r>
                      <a:r>
                        <a:rPr lang="en-GB" sz="1400" u="sng" dirty="0">
                          <a:solidFill>
                            <a:srgbClr val="0000FF"/>
                          </a:solidFill>
                        </a:rPr>
                        <a:t>C</a:t>
                      </a:r>
                    </a:p>
                  </a:txBody>
                  <a:tcPr>
                    <a:solidFill>
                      <a:srgbClr val="0070C0"/>
                    </a:solidFill>
                  </a:tcPr>
                </a:tc>
                <a:tc>
                  <a:txBody>
                    <a:bodyPr/>
                    <a:lstStyle/>
                    <a:p>
                      <a:endParaRPr lang="en-GB" sz="1400" dirty="0"/>
                    </a:p>
                  </a:txBody>
                  <a:tcPr>
                    <a:solidFill>
                      <a:srgbClr val="0070C0"/>
                    </a:solidFill>
                  </a:tcPr>
                </a:tc>
                <a:tc>
                  <a:txBody>
                    <a:bodyPr/>
                    <a:lstStyle/>
                    <a:p>
                      <a:endParaRPr lang="en-GB" sz="1400" dirty="0"/>
                    </a:p>
                  </a:txBody>
                  <a:tcPr>
                    <a:solidFill>
                      <a:srgbClr val="0070C0"/>
                    </a:solidFill>
                  </a:tcPr>
                </a:tc>
                <a:extLst>
                  <a:ext uri="{0D108BD9-81ED-4DB2-BD59-A6C34878D82A}">
                    <a16:rowId xmlns:a16="http://schemas.microsoft.com/office/drawing/2014/main" val="2387809803"/>
                  </a:ext>
                </a:extLst>
              </a:tr>
              <a:tr h="552153">
                <a:tc>
                  <a:txBody>
                    <a:bodyPr/>
                    <a:lstStyle/>
                    <a:p>
                      <a:r>
                        <a:rPr lang="en-GB" sz="1400" b="1" u="sng" dirty="0">
                          <a:solidFill>
                            <a:srgbClr val="FF0000"/>
                          </a:solidFill>
                        </a:rPr>
                        <a:t>M</a:t>
                      </a:r>
                      <a:r>
                        <a:rPr lang="en-GB" sz="1400" b="1" dirty="0">
                          <a:solidFill>
                            <a:srgbClr val="FF0000"/>
                          </a:solidFill>
                        </a:rPr>
                        <a:t>uscular</a:t>
                      </a:r>
                      <a:r>
                        <a:rPr lang="en-GB" sz="1400" b="1" baseline="0" dirty="0">
                          <a:solidFill>
                            <a:srgbClr val="FF0000"/>
                          </a:solidFill>
                        </a:rPr>
                        <a:t> endurance</a:t>
                      </a:r>
                      <a:endParaRPr lang="en-GB" sz="1400" b="1" dirty="0">
                        <a:solidFill>
                          <a:srgbClr val="FF0000"/>
                        </a:solidFill>
                      </a:endParaRPr>
                    </a:p>
                  </a:txBody>
                  <a:tcPr/>
                </a:tc>
                <a:tc>
                  <a:txBody>
                    <a:bodyPr/>
                    <a:lstStyle/>
                    <a:p>
                      <a:endParaRPr lang="en-GB" sz="1400" dirty="0"/>
                    </a:p>
                  </a:txBody>
                  <a:tcPr/>
                </a:tc>
                <a:tc>
                  <a:txBody>
                    <a:bodyPr/>
                    <a:lstStyle/>
                    <a:p>
                      <a:r>
                        <a:rPr lang="en-GB" sz="1400" dirty="0"/>
                        <a:t>The ability to maintain the </a:t>
                      </a:r>
                      <a:r>
                        <a:rPr lang="en-GB" sz="1400" b="1" dirty="0"/>
                        <a:t>centre of mass/gravity </a:t>
                      </a:r>
                      <a:r>
                        <a:rPr lang="en-GB" sz="1400" dirty="0"/>
                        <a:t>over the base of support</a:t>
                      </a:r>
                    </a:p>
                  </a:txBody>
                  <a:tcPr/>
                </a:tc>
                <a:extLst>
                  <a:ext uri="{0D108BD9-81ED-4DB2-BD59-A6C34878D82A}">
                    <a16:rowId xmlns:a16="http://schemas.microsoft.com/office/drawing/2014/main" val="758110203"/>
                  </a:ext>
                </a:extLst>
              </a:tr>
              <a:tr h="417845">
                <a:tc>
                  <a:txBody>
                    <a:bodyPr/>
                    <a:lstStyle/>
                    <a:p>
                      <a:r>
                        <a:rPr lang="en-GB" sz="1400" b="1" u="sng" dirty="0">
                          <a:solidFill>
                            <a:srgbClr val="00B050"/>
                          </a:solidFill>
                        </a:rPr>
                        <a:t>R</a:t>
                      </a:r>
                      <a:r>
                        <a:rPr lang="en-GB" sz="1400" b="1" dirty="0">
                          <a:solidFill>
                            <a:srgbClr val="00B050"/>
                          </a:solidFill>
                        </a:rPr>
                        <a:t>eaction time</a:t>
                      </a:r>
                    </a:p>
                  </a:txBody>
                  <a:tcPr/>
                </a:tc>
                <a:tc>
                  <a:txBody>
                    <a:bodyPr/>
                    <a:lstStyle/>
                    <a:p>
                      <a:endParaRPr lang="en-GB" sz="1400" dirty="0"/>
                    </a:p>
                  </a:txBody>
                  <a:tcPr/>
                </a:tc>
                <a:tc>
                  <a:txBody>
                    <a:bodyPr/>
                    <a:lstStyle/>
                    <a:p>
                      <a:r>
                        <a:rPr lang="en-GB" sz="1400" dirty="0"/>
                        <a:t>The ability of the heart and lungs to deliver</a:t>
                      </a:r>
                      <a:r>
                        <a:rPr lang="en-GB" sz="1400" baseline="0" dirty="0"/>
                        <a:t> oxygen-rich blood around the body.</a:t>
                      </a:r>
                      <a:endParaRPr lang="en-GB" sz="1400" dirty="0"/>
                    </a:p>
                  </a:txBody>
                  <a:tcPr/>
                </a:tc>
                <a:extLst>
                  <a:ext uri="{0D108BD9-81ED-4DB2-BD59-A6C34878D82A}">
                    <a16:rowId xmlns:a16="http://schemas.microsoft.com/office/drawing/2014/main" val="1132183073"/>
                  </a:ext>
                </a:extLst>
              </a:tr>
              <a:tr h="366792">
                <a:tc>
                  <a:txBody>
                    <a:bodyPr/>
                    <a:lstStyle/>
                    <a:p>
                      <a:r>
                        <a:rPr lang="en-GB" sz="1400" b="1" u="sng" dirty="0">
                          <a:solidFill>
                            <a:srgbClr val="7030A0"/>
                          </a:solidFill>
                        </a:rPr>
                        <a:t>S</a:t>
                      </a:r>
                      <a:r>
                        <a:rPr lang="en-GB" sz="1400" b="1" dirty="0">
                          <a:solidFill>
                            <a:srgbClr val="7030A0"/>
                          </a:solidFill>
                        </a:rPr>
                        <a:t>peed</a:t>
                      </a:r>
                    </a:p>
                  </a:txBody>
                  <a:tcPr/>
                </a:tc>
                <a:tc>
                  <a:txBody>
                    <a:bodyPr/>
                    <a:lstStyle/>
                    <a:p>
                      <a:endParaRPr lang="en-GB" sz="1400" dirty="0"/>
                    </a:p>
                  </a:txBody>
                  <a:tcPr/>
                </a:tc>
                <a:tc>
                  <a:txBody>
                    <a:bodyPr/>
                    <a:lstStyle/>
                    <a:p>
                      <a:r>
                        <a:rPr lang="en-GB" sz="1400" dirty="0"/>
                        <a:t>The ability to produce a maximal amount of force or effort.</a:t>
                      </a:r>
                    </a:p>
                  </a:txBody>
                  <a:tcPr/>
                </a:tc>
                <a:extLst>
                  <a:ext uri="{0D108BD9-81ED-4DB2-BD59-A6C34878D82A}">
                    <a16:rowId xmlns:a16="http://schemas.microsoft.com/office/drawing/2014/main" val="1829712780"/>
                  </a:ext>
                </a:extLst>
              </a:tr>
              <a:tr h="543513">
                <a:tc>
                  <a:txBody>
                    <a:bodyPr/>
                    <a:lstStyle/>
                    <a:p>
                      <a:r>
                        <a:rPr lang="en-GB" sz="1400" b="1" u="sng" dirty="0">
                          <a:solidFill>
                            <a:srgbClr val="00B0F0"/>
                          </a:solidFill>
                        </a:rPr>
                        <a:t>C</a:t>
                      </a:r>
                      <a:r>
                        <a:rPr lang="en-GB" sz="1400" b="1" dirty="0">
                          <a:solidFill>
                            <a:srgbClr val="00B0F0"/>
                          </a:solidFill>
                        </a:rPr>
                        <a:t>ardiovascular endurance</a:t>
                      </a:r>
                    </a:p>
                  </a:txBody>
                  <a:tcPr/>
                </a:tc>
                <a:tc>
                  <a:txBody>
                    <a:bodyPr/>
                    <a:lstStyle/>
                    <a:p>
                      <a:endParaRPr lang="en-GB" sz="1400" dirty="0"/>
                    </a:p>
                  </a:txBody>
                  <a:tcPr/>
                </a:tc>
                <a:tc>
                  <a:txBody>
                    <a:bodyPr/>
                    <a:lstStyle/>
                    <a:p>
                      <a:r>
                        <a:rPr lang="en-GB" sz="1400" dirty="0"/>
                        <a:t>The ability to use two or more body parts at once while keeping control of</a:t>
                      </a:r>
                      <a:r>
                        <a:rPr lang="en-GB" sz="1400" baseline="0" dirty="0"/>
                        <a:t> the movement.</a:t>
                      </a:r>
                      <a:endParaRPr lang="en-GB" sz="1400" dirty="0"/>
                    </a:p>
                  </a:txBody>
                  <a:tcPr/>
                </a:tc>
                <a:extLst>
                  <a:ext uri="{0D108BD9-81ED-4DB2-BD59-A6C34878D82A}">
                    <a16:rowId xmlns:a16="http://schemas.microsoft.com/office/drawing/2014/main" val="1700523768"/>
                  </a:ext>
                </a:extLst>
              </a:tr>
              <a:tr h="366792">
                <a:tc>
                  <a:txBody>
                    <a:bodyPr/>
                    <a:lstStyle/>
                    <a:p>
                      <a:r>
                        <a:rPr lang="en-GB" sz="1400" b="1" u="sng" dirty="0">
                          <a:solidFill>
                            <a:srgbClr val="FF33CC"/>
                          </a:solidFill>
                        </a:rPr>
                        <a:t>A</a:t>
                      </a:r>
                      <a:r>
                        <a:rPr lang="en-GB" sz="1400" b="1" dirty="0">
                          <a:solidFill>
                            <a:srgbClr val="FF33CC"/>
                          </a:solidFill>
                        </a:rPr>
                        <a:t>gility</a:t>
                      </a:r>
                    </a:p>
                  </a:txBody>
                  <a:tcPr/>
                </a:tc>
                <a:tc>
                  <a:txBody>
                    <a:bodyPr/>
                    <a:lstStyle/>
                    <a:p>
                      <a:endParaRPr lang="en-GB" sz="1400" dirty="0"/>
                    </a:p>
                  </a:txBody>
                  <a:tcPr/>
                </a:tc>
                <a:tc>
                  <a:txBody>
                    <a:bodyPr/>
                    <a:lstStyle/>
                    <a:p>
                      <a:r>
                        <a:rPr lang="en-GB" sz="1400" dirty="0"/>
                        <a:t>The ability to rapidly respond to a movement of another player or</a:t>
                      </a:r>
                      <a:r>
                        <a:rPr lang="en-GB" sz="1400" baseline="0" dirty="0"/>
                        <a:t> ball.</a:t>
                      </a:r>
                      <a:endParaRPr lang="en-GB" sz="1400" dirty="0"/>
                    </a:p>
                  </a:txBody>
                  <a:tcPr/>
                </a:tc>
                <a:extLst>
                  <a:ext uri="{0D108BD9-81ED-4DB2-BD59-A6C34878D82A}">
                    <a16:rowId xmlns:a16="http://schemas.microsoft.com/office/drawing/2014/main" val="2679922654"/>
                  </a:ext>
                </a:extLst>
              </a:tr>
              <a:tr h="366792">
                <a:tc>
                  <a:txBody>
                    <a:bodyPr/>
                    <a:lstStyle/>
                    <a:p>
                      <a:r>
                        <a:rPr lang="en-GB" sz="1400" b="1" u="sng" dirty="0">
                          <a:solidFill>
                            <a:srgbClr val="92D050"/>
                          </a:solidFill>
                        </a:rPr>
                        <a:t>P</a:t>
                      </a:r>
                      <a:r>
                        <a:rPr lang="en-GB" sz="1400" b="1" dirty="0">
                          <a:solidFill>
                            <a:srgbClr val="92D050"/>
                          </a:solidFill>
                        </a:rPr>
                        <a:t>ower</a:t>
                      </a:r>
                    </a:p>
                  </a:txBody>
                  <a:tcPr/>
                </a:tc>
                <a:tc>
                  <a:txBody>
                    <a:bodyPr/>
                    <a:lstStyle/>
                    <a:p>
                      <a:endParaRPr lang="en-GB" sz="1400" dirty="0"/>
                    </a:p>
                  </a:txBody>
                  <a:tcPr/>
                </a:tc>
                <a:tc>
                  <a:txBody>
                    <a:bodyPr/>
                    <a:lstStyle/>
                    <a:p>
                      <a:r>
                        <a:rPr lang="en-GB" sz="1400" dirty="0"/>
                        <a:t>The range of movement around a joint.</a:t>
                      </a:r>
                    </a:p>
                  </a:txBody>
                  <a:tcPr/>
                </a:tc>
                <a:extLst>
                  <a:ext uri="{0D108BD9-81ED-4DB2-BD59-A6C34878D82A}">
                    <a16:rowId xmlns:a16="http://schemas.microsoft.com/office/drawing/2014/main" val="1181040111"/>
                  </a:ext>
                </a:extLst>
              </a:tr>
              <a:tr h="385644">
                <a:tc>
                  <a:txBody>
                    <a:bodyPr/>
                    <a:lstStyle/>
                    <a:p>
                      <a:r>
                        <a:rPr lang="en-GB" sz="1400" b="1" u="sng" dirty="0">
                          <a:solidFill>
                            <a:srgbClr val="0070C0"/>
                          </a:solidFill>
                        </a:rPr>
                        <a:t>S</a:t>
                      </a:r>
                      <a:r>
                        <a:rPr lang="en-GB" sz="1400" b="1" dirty="0">
                          <a:solidFill>
                            <a:srgbClr val="0070C0"/>
                          </a:solidFill>
                        </a:rPr>
                        <a:t>trength</a:t>
                      </a:r>
                    </a:p>
                  </a:txBody>
                  <a:tcPr/>
                </a:tc>
                <a:tc>
                  <a:txBody>
                    <a:bodyPr/>
                    <a:lstStyle/>
                    <a:p>
                      <a:endParaRPr lang="en-GB" sz="1400" dirty="0"/>
                    </a:p>
                  </a:txBody>
                  <a:tcPr/>
                </a:tc>
                <a:tc>
                  <a:txBody>
                    <a:bodyPr/>
                    <a:lstStyle/>
                    <a:p>
                      <a:r>
                        <a:rPr lang="en-GB" sz="1400" dirty="0"/>
                        <a:t>The ability of a muscle or muscle group to repeatedly contract for long</a:t>
                      </a:r>
                      <a:r>
                        <a:rPr lang="en-GB" sz="1400" baseline="0" dirty="0"/>
                        <a:t> periods of time.</a:t>
                      </a:r>
                      <a:endParaRPr lang="en-GB" sz="1400" dirty="0"/>
                    </a:p>
                  </a:txBody>
                  <a:tcPr/>
                </a:tc>
                <a:extLst>
                  <a:ext uri="{0D108BD9-81ED-4DB2-BD59-A6C34878D82A}">
                    <a16:rowId xmlns:a16="http://schemas.microsoft.com/office/drawing/2014/main" val="672449281"/>
                  </a:ext>
                </a:extLst>
              </a:tr>
              <a:tr h="366792">
                <a:tc>
                  <a:txBody>
                    <a:bodyPr/>
                    <a:lstStyle/>
                    <a:p>
                      <a:r>
                        <a:rPr lang="en-GB" sz="1400" b="1" u="sng" dirty="0">
                          <a:solidFill>
                            <a:srgbClr val="CC0099"/>
                          </a:solidFill>
                        </a:rPr>
                        <a:t>B</a:t>
                      </a:r>
                      <a:r>
                        <a:rPr lang="en-GB" sz="1400" b="1" dirty="0">
                          <a:solidFill>
                            <a:srgbClr val="CC0099"/>
                          </a:solidFill>
                        </a:rPr>
                        <a:t>alance</a:t>
                      </a:r>
                    </a:p>
                  </a:txBody>
                  <a:tcPr/>
                </a:tc>
                <a:tc>
                  <a:txBody>
                    <a:bodyPr/>
                    <a:lstStyle/>
                    <a:p>
                      <a:endParaRPr lang="en-GB" sz="1400" dirty="0"/>
                    </a:p>
                  </a:txBody>
                  <a:tcPr/>
                </a:tc>
                <a:tc>
                  <a:txBody>
                    <a:bodyPr/>
                    <a:lstStyle/>
                    <a:p>
                      <a:r>
                        <a:rPr lang="en-GB" sz="1400" dirty="0"/>
                        <a:t>The ability to produce a lot of strength and</a:t>
                      </a:r>
                      <a:r>
                        <a:rPr lang="en-GB" sz="1400" baseline="0" dirty="0"/>
                        <a:t> speed at the same time.</a:t>
                      </a:r>
                      <a:endParaRPr lang="en-GB" sz="1400" dirty="0"/>
                    </a:p>
                  </a:txBody>
                  <a:tcPr/>
                </a:tc>
                <a:extLst>
                  <a:ext uri="{0D108BD9-81ED-4DB2-BD59-A6C34878D82A}">
                    <a16:rowId xmlns:a16="http://schemas.microsoft.com/office/drawing/2014/main" val="1248274537"/>
                  </a:ext>
                </a:extLst>
              </a:tr>
              <a:tr h="401745">
                <a:tc>
                  <a:txBody>
                    <a:bodyPr/>
                    <a:lstStyle/>
                    <a:p>
                      <a:r>
                        <a:rPr lang="en-GB" sz="1400" b="1" u="sng" dirty="0">
                          <a:solidFill>
                            <a:srgbClr val="FF6600"/>
                          </a:solidFill>
                        </a:rPr>
                        <a:t>F</a:t>
                      </a:r>
                      <a:r>
                        <a:rPr lang="en-GB" sz="1400" b="1" dirty="0">
                          <a:solidFill>
                            <a:srgbClr val="FF6600"/>
                          </a:solidFill>
                        </a:rPr>
                        <a:t>lexibility</a:t>
                      </a:r>
                    </a:p>
                  </a:txBody>
                  <a:tcPr/>
                </a:tc>
                <a:tc>
                  <a:txBody>
                    <a:bodyPr/>
                    <a:lstStyle/>
                    <a:p>
                      <a:endParaRPr lang="en-GB" sz="1400" dirty="0"/>
                    </a:p>
                  </a:txBody>
                  <a:tcPr/>
                </a:tc>
                <a:tc>
                  <a:txBody>
                    <a:bodyPr/>
                    <a:lstStyle/>
                    <a:p>
                      <a:r>
                        <a:rPr lang="en-GB" sz="1400" dirty="0"/>
                        <a:t>The ability to change direction quickly and with lots of control</a:t>
                      </a:r>
                    </a:p>
                  </a:txBody>
                  <a:tcPr/>
                </a:tc>
                <a:extLst>
                  <a:ext uri="{0D108BD9-81ED-4DB2-BD59-A6C34878D82A}">
                    <a16:rowId xmlns:a16="http://schemas.microsoft.com/office/drawing/2014/main" val="1721681877"/>
                  </a:ext>
                </a:extLst>
              </a:tr>
              <a:tr h="633095">
                <a:tc>
                  <a:txBody>
                    <a:bodyPr/>
                    <a:lstStyle/>
                    <a:p>
                      <a:r>
                        <a:rPr lang="en-GB" sz="1400" b="1" u="sng" dirty="0">
                          <a:solidFill>
                            <a:srgbClr val="0000FF"/>
                          </a:solidFill>
                        </a:rPr>
                        <a:t>C</a:t>
                      </a:r>
                      <a:r>
                        <a:rPr lang="en-GB" sz="1400" b="1" dirty="0">
                          <a:solidFill>
                            <a:srgbClr val="0000FF"/>
                          </a:solidFill>
                        </a:rPr>
                        <a:t>oordination</a:t>
                      </a:r>
                    </a:p>
                  </a:txBody>
                  <a:tcPr/>
                </a:tc>
                <a:tc>
                  <a:txBody>
                    <a:bodyPr/>
                    <a:lstStyle/>
                    <a:p>
                      <a:endParaRPr lang="en-GB" sz="1400" dirty="0"/>
                    </a:p>
                  </a:txBody>
                  <a:tcPr/>
                </a:tc>
                <a:tc>
                  <a:txBody>
                    <a:bodyPr/>
                    <a:lstStyle/>
                    <a:p>
                      <a:r>
                        <a:rPr lang="en-GB" sz="1400" dirty="0"/>
                        <a:t>The ability to move your body</a:t>
                      </a:r>
                      <a:r>
                        <a:rPr lang="en-GB" sz="1400" baseline="0" dirty="0"/>
                        <a:t> really quickly from one spot to another.</a:t>
                      </a:r>
                      <a:endParaRPr lang="en-GB" sz="1400" dirty="0"/>
                    </a:p>
                  </a:txBody>
                  <a:tcPr/>
                </a:tc>
                <a:extLst>
                  <a:ext uri="{0D108BD9-81ED-4DB2-BD59-A6C34878D82A}">
                    <a16:rowId xmlns:a16="http://schemas.microsoft.com/office/drawing/2014/main" val="3765688098"/>
                  </a:ext>
                </a:extLst>
              </a:tr>
            </a:tbl>
          </a:graphicData>
        </a:graphic>
      </p:graphicFrame>
    </p:spTree>
    <p:extLst>
      <p:ext uri="{BB962C8B-B14F-4D97-AF65-F5344CB8AC3E}">
        <p14:creationId xmlns:p14="http://schemas.microsoft.com/office/powerpoint/2010/main" val="198033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 y="83821"/>
            <a:ext cx="11269980" cy="1926466"/>
          </a:xfrm>
        </p:spPr>
        <p:txBody>
          <a:bodyPr>
            <a:normAutofit fontScale="90000"/>
          </a:bodyPr>
          <a:lstStyle/>
          <a:p>
            <a:r>
              <a:rPr lang="en-GB" dirty="0"/>
              <a:t>Task 3: PE Heroes</a:t>
            </a:r>
            <a:br>
              <a:rPr lang="en-GB" dirty="0"/>
            </a:br>
            <a:r>
              <a:rPr lang="en-GB" sz="2200" dirty="0"/>
              <a:t>What do you know about the sports stars on the front page? Write the name of one of the athletes in the middle of the page and add as much detail and information about them that you can. </a:t>
            </a:r>
            <a:r>
              <a:rPr lang="en-GB" sz="2200" dirty="0">
                <a:solidFill>
                  <a:srgbClr val="00B050"/>
                </a:solidFill>
              </a:rPr>
              <a:t>For example, what sport do they play? What position do they play? What successes have they experienced? Which components of fitness do you think they need to be good at their sport? You could also research information like who are they sponsored by. How old are they? How long have they been competing at their sport?</a:t>
            </a:r>
          </a:p>
        </p:txBody>
      </p:sp>
      <p:sp>
        <p:nvSpPr>
          <p:cNvPr id="3" name="Content Placeholder 2"/>
          <p:cNvSpPr>
            <a:spLocks noGrp="1"/>
          </p:cNvSpPr>
          <p:nvPr>
            <p:ph idx="1"/>
          </p:nvPr>
        </p:nvSpPr>
        <p:spPr>
          <a:xfrm>
            <a:off x="838200" y="1981199"/>
            <a:ext cx="10515600" cy="4195763"/>
          </a:xfrm>
        </p:spPr>
        <p:txBody>
          <a:bodyPr/>
          <a:lstStyle/>
          <a:p>
            <a:endParaRPr lang="en-GB" dirty="0"/>
          </a:p>
        </p:txBody>
      </p:sp>
      <p:pic>
        <p:nvPicPr>
          <p:cNvPr id="4" name="Picture 3"/>
          <p:cNvPicPr>
            <a:picLocks noChangeAspect="1"/>
          </p:cNvPicPr>
          <p:nvPr/>
        </p:nvPicPr>
        <p:blipFill rotWithShape="1">
          <a:blip r:embed="rId2" cstate="hqprint">
            <a:extLst>
              <a:ext uri="{28A0092B-C50C-407E-A947-70E740481C1C}">
                <a14:useLocalDpi xmlns:a14="http://schemas.microsoft.com/office/drawing/2010/main" val="0"/>
              </a:ext>
            </a:extLst>
          </a:blip>
          <a:srcRect l="9961" r="12402"/>
          <a:stretch/>
        </p:blipFill>
        <p:spPr>
          <a:xfrm>
            <a:off x="754380" y="3157091"/>
            <a:ext cx="1813889" cy="1688400"/>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547679" y="2820191"/>
            <a:ext cx="1713417" cy="2362200"/>
          </a:xfrm>
          <a:prstGeom prst="rect">
            <a:avLst/>
          </a:prstGeom>
        </p:spPr>
      </p:pic>
      <p:pic>
        <p:nvPicPr>
          <p:cNvPr id="6" name="Picture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385913" y="2942466"/>
            <a:ext cx="1694121" cy="2117651"/>
          </a:xfrm>
          <a:prstGeom prst="rect">
            <a:avLst/>
          </a:prstGeom>
        </p:spPr>
      </p:pic>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l="4576" r="11220"/>
          <a:stretch/>
        </p:blipFill>
        <p:spPr>
          <a:xfrm>
            <a:off x="9258191" y="3263105"/>
            <a:ext cx="2095609" cy="1476375"/>
          </a:xfrm>
          <a:prstGeom prst="rect">
            <a:avLst/>
          </a:prstGeom>
        </p:spPr>
      </p:pic>
      <p:sp>
        <p:nvSpPr>
          <p:cNvPr id="8" name="TextBox 7"/>
          <p:cNvSpPr txBox="1"/>
          <p:nvPr/>
        </p:nvSpPr>
        <p:spPr>
          <a:xfrm>
            <a:off x="741016" y="4875451"/>
            <a:ext cx="1958669" cy="369332"/>
          </a:xfrm>
          <a:prstGeom prst="rect">
            <a:avLst/>
          </a:prstGeom>
          <a:noFill/>
        </p:spPr>
        <p:txBody>
          <a:bodyPr wrap="square" rtlCol="0">
            <a:spAutoFit/>
          </a:bodyPr>
          <a:lstStyle/>
          <a:p>
            <a:r>
              <a:rPr lang="en-GB" dirty="0"/>
              <a:t>Dina Asher-Smith</a:t>
            </a:r>
          </a:p>
        </p:txBody>
      </p:sp>
      <p:sp>
        <p:nvSpPr>
          <p:cNvPr id="9" name="TextBox 8"/>
          <p:cNvSpPr txBox="1"/>
          <p:nvPr/>
        </p:nvSpPr>
        <p:spPr>
          <a:xfrm>
            <a:off x="3531356" y="5182391"/>
            <a:ext cx="1729740" cy="369332"/>
          </a:xfrm>
          <a:prstGeom prst="rect">
            <a:avLst/>
          </a:prstGeom>
          <a:noFill/>
        </p:spPr>
        <p:txBody>
          <a:bodyPr wrap="square" rtlCol="0">
            <a:spAutoFit/>
          </a:bodyPr>
          <a:lstStyle/>
          <a:p>
            <a:r>
              <a:rPr lang="en-GB" dirty="0"/>
              <a:t>Raheem Sterling</a:t>
            </a:r>
          </a:p>
        </p:txBody>
      </p:sp>
      <p:sp>
        <p:nvSpPr>
          <p:cNvPr id="10" name="TextBox 9"/>
          <p:cNvSpPr txBox="1"/>
          <p:nvPr/>
        </p:nvSpPr>
        <p:spPr>
          <a:xfrm>
            <a:off x="6385913" y="5064542"/>
            <a:ext cx="1744980" cy="369332"/>
          </a:xfrm>
          <a:prstGeom prst="rect">
            <a:avLst/>
          </a:prstGeom>
          <a:noFill/>
        </p:spPr>
        <p:txBody>
          <a:bodyPr wrap="square" rtlCol="0">
            <a:spAutoFit/>
          </a:bodyPr>
          <a:lstStyle/>
          <a:p>
            <a:r>
              <a:rPr lang="en-GB" dirty="0"/>
              <a:t>Serena Williams</a:t>
            </a:r>
          </a:p>
        </p:txBody>
      </p:sp>
      <p:sp>
        <p:nvSpPr>
          <p:cNvPr id="11" name="TextBox 10"/>
          <p:cNvSpPr txBox="1"/>
          <p:nvPr/>
        </p:nvSpPr>
        <p:spPr>
          <a:xfrm>
            <a:off x="9309050" y="4739480"/>
            <a:ext cx="1874520" cy="369332"/>
          </a:xfrm>
          <a:prstGeom prst="rect">
            <a:avLst/>
          </a:prstGeom>
          <a:noFill/>
        </p:spPr>
        <p:txBody>
          <a:bodyPr wrap="square" rtlCol="0">
            <a:spAutoFit/>
          </a:bodyPr>
          <a:lstStyle/>
          <a:p>
            <a:r>
              <a:rPr lang="en-GB" dirty="0"/>
              <a:t>Alastair Brownlee</a:t>
            </a:r>
          </a:p>
        </p:txBody>
      </p:sp>
    </p:spTree>
    <p:extLst>
      <p:ext uri="{BB962C8B-B14F-4D97-AF65-F5344CB8AC3E}">
        <p14:creationId xmlns:p14="http://schemas.microsoft.com/office/powerpoint/2010/main" val="2303077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4: </a:t>
            </a:r>
            <a:r>
              <a:rPr lang="en-GB" dirty="0" err="1"/>
              <a:t>Monkseaton</a:t>
            </a:r>
            <a:r>
              <a:rPr lang="en-GB" dirty="0"/>
              <a:t> PE Instagram Challenges</a:t>
            </a:r>
          </a:p>
        </p:txBody>
      </p:sp>
      <p:sp>
        <p:nvSpPr>
          <p:cNvPr id="3" name="Content Placeholder 2"/>
          <p:cNvSpPr>
            <a:spLocks noGrp="1"/>
          </p:cNvSpPr>
          <p:nvPr>
            <p:ph idx="1"/>
          </p:nvPr>
        </p:nvSpPr>
        <p:spPr/>
        <p:txBody>
          <a:bodyPr>
            <a:normAutofit lnSpcReduction="10000"/>
          </a:bodyPr>
          <a:lstStyle/>
          <a:p>
            <a:r>
              <a:rPr lang="en-GB" dirty="0"/>
              <a:t>Monkseaton High School has an Instagram page with lots of short challenges for both students and staff to attempt @</a:t>
            </a:r>
            <a:r>
              <a:rPr lang="en-GB" dirty="0" err="1"/>
              <a:t>monkseatonhighschool</a:t>
            </a:r>
            <a:endParaRPr lang="en-GB" dirty="0"/>
          </a:p>
          <a:p>
            <a:r>
              <a:rPr lang="en-GB" dirty="0"/>
              <a:t>Your final task is to have a go at as many challenges as you can before starting in September. You can have multiple goes at each of the challenges. Record your scores and tell me how you did when you come in September.</a:t>
            </a:r>
          </a:p>
          <a:p>
            <a:r>
              <a:rPr lang="en-GB" dirty="0"/>
              <a:t>Good luck and we look forward to seeing you in September.</a:t>
            </a:r>
          </a:p>
          <a:p>
            <a:pPr marL="0" indent="0">
              <a:buNone/>
            </a:pPr>
            <a:endParaRPr lang="en-GB" dirty="0"/>
          </a:p>
          <a:p>
            <a:pPr marL="0" indent="0" algn="ctr">
              <a:buNone/>
            </a:pPr>
            <a:r>
              <a:rPr lang="en-GB" dirty="0"/>
              <a:t>Mr Johnson and the PE team </a:t>
            </a:r>
          </a:p>
        </p:txBody>
      </p:sp>
    </p:spTree>
    <p:extLst>
      <p:ext uri="{BB962C8B-B14F-4D97-AF65-F5344CB8AC3E}">
        <p14:creationId xmlns:p14="http://schemas.microsoft.com/office/powerpoint/2010/main" val="2195563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A19D80D9D566409BAF2AC0F1118E1F" ma:contentTypeVersion="33" ma:contentTypeDescription="Create a new document." ma:contentTypeScope="" ma:versionID="4f85bcbfcb7d0f9db7460be303aa4bf9">
  <xsd:schema xmlns:xsd="http://www.w3.org/2001/XMLSchema" xmlns:xs="http://www.w3.org/2001/XMLSchema" xmlns:p="http://schemas.microsoft.com/office/2006/metadata/properties" xmlns:ns3="c52e5432-d30f-4169-bb66-4f4e4770b46b" xmlns:ns4="c6473309-f195-4360-9a5d-7a21b90a35b5" targetNamespace="http://schemas.microsoft.com/office/2006/metadata/properties" ma:root="true" ma:fieldsID="084b1066e681e49b54b3f5d516095f70" ns3:_="" ns4:_="">
    <xsd:import namespace="c52e5432-d30f-4169-bb66-4f4e4770b46b"/>
    <xsd:import namespace="c6473309-f195-4360-9a5d-7a21b90a35b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GenerationTime" minOccurs="0"/>
                <xsd:element ref="ns3:MediaServiceEventHashCode" minOccurs="0"/>
                <xsd:element ref="ns3:Math_Settings" minOccurs="0"/>
                <xsd:element ref="ns3:Distribution_Groups" minOccurs="0"/>
                <xsd:element ref="ns3:LMS_Mappin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2e5432-d30f-4169-bb66-4f4e4770b46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ath_Settings" ma:index="36" nillable="true" ma:displayName="Math Settings" ma:internalName="Math_Settings">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473309-f195-4360-9a5d-7a21b90a35b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c52e5432-d30f-4169-bb66-4f4e4770b46b" xsi:nil="true"/>
    <Owner xmlns="c52e5432-d30f-4169-bb66-4f4e4770b46b">
      <UserInfo>
        <DisplayName/>
        <AccountId xsi:nil="true"/>
        <AccountType/>
      </UserInfo>
    </Owner>
    <AppVersion xmlns="c52e5432-d30f-4169-bb66-4f4e4770b46b" xsi:nil="true"/>
    <Invited_Students xmlns="c52e5432-d30f-4169-bb66-4f4e4770b46b" xsi:nil="true"/>
    <Student_Groups xmlns="c52e5432-d30f-4169-bb66-4f4e4770b46b">
      <UserInfo>
        <DisplayName/>
        <AccountId xsi:nil="true"/>
        <AccountType/>
      </UserInfo>
    </Student_Groups>
    <TeamsChannelId xmlns="c52e5432-d30f-4169-bb66-4f4e4770b46b" xsi:nil="true"/>
    <DefaultSectionNames xmlns="c52e5432-d30f-4169-bb66-4f4e4770b46b" xsi:nil="true"/>
    <Teachers xmlns="c52e5432-d30f-4169-bb66-4f4e4770b46b">
      <UserInfo>
        <DisplayName/>
        <AccountId xsi:nil="true"/>
        <AccountType/>
      </UserInfo>
    </Teachers>
    <Students xmlns="c52e5432-d30f-4169-bb66-4f4e4770b46b">
      <UserInfo>
        <DisplayName/>
        <AccountId xsi:nil="true"/>
        <AccountType/>
      </UserInfo>
    </Students>
    <Invited_Teachers xmlns="c52e5432-d30f-4169-bb66-4f4e4770b46b" xsi:nil="true"/>
    <IsNotebookLocked xmlns="c52e5432-d30f-4169-bb66-4f4e4770b46b" xsi:nil="true"/>
    <Is_Collaboration_Space_Locked xmlns="c52e5432-d30f-4169-bb66-4f4e4770b46b" xsi:nil="true"/>
    <Templates xmlns="c52e5432-d30f-4169-bb66-4f4e4770b46b" xsi:nil="true"/>
    <Self_Registration_Enabled xmlns="c52e5432-d30f-4169-bb66-4f4e4770b46b" xsi:nil="true"/>
    <Has_Teacher_Only_SectionGroup xmlns="c52e5432-d30f-4169-bb66-4f4e4770b46b" xsi:nil="true"/>
    <FolderType xmlns="c52e5432-d30f-4169-bb66-4f4e4770b46b" xsi:nil="true"/>
    <CultureName xmlns="c52e5432-d30f-4169-bb66-4f4e4770b46b" xsi:nil="true"/>
    <Distribution_Groups xmlns="c52e5432-d30f-4169-bb66-4f4e4770b46b" xsi:nil="true"/>
    <LMS_Mappings xmlns="c52e5432-d30f-4169-bb66-4f4e4770b46b" xsi:nil="true"/>
    <NotebookType xmlns="c52e5432-d30f-4169-bb66-4f4e4770b46b" xsi:nil="true"/>
  </documentManagement>
</p:properties>
</file>

<file path=customXml/itemProps1.xml><?xml version="1.0" encoding="utf-8"?>
<ds:datastoreItem xmlns:ds="http://schemas.openxmlformats.org/officeDocument/2006/customXml" ds:itemID="{62CE0384-AB51-41D2-B180-6565899D0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2e5432-d30f-4169-bb66-4f4e4770b46b"/>
    <ds:schemaRef ds:uri="c6473309-f195-4360-9a5d-7a21b90a35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718460-0042-48D5-9B27-AAA194763DD5}">
  <ds:schemaRefs>
    <ds:schemaRef ds:uri="http://schemas.microsoft.com/sharepoint/v3/contenttype/forms"/>
  </ds:schemaRefs>
</ds:datastoreItem>
</file>

<file path=customXml/itemProps3.xml><?xml version="1.0" encoding="utf-8"?>
<ds:datastoreItem xmlns:ds="http://schemas.openxmlformats.org/officeDocument/2006/customXml" ds:itemID="{E61621AA-B69A-410A-BB8E-E4E7215B5C84}">
  <ds:schemaRefs>
    <ds:schemaRef ds:uri="http://schemas.microsoft.com/office/2006/metadata/properties"/>
    <ds:schemaRef ds:uri="c52e5432-d30f-4169-bb66-4f4e4770b46b"/>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c6473309-f195-4360-9a5d-7a21b90a35b5"/>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78</TotalTime>
  <Words>422</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Monkseaton High  Y9 PE </vt:lpstr>
      <vt:lpstr>Your Fantastic PE Team</vt:lpstr>
      <vt:lpstr>Task 1: All about you Tell us all about you. Which middle school did you attend? What are you favourite subjects. What sporting activities did you do while at your middle school? Which two sports were your favourite? Who are your role models? Who are your favourite sporting heroes? Do you play and sport or do any other activities outside of school like play for a sports team or play an instrument? You can print this slide off, complete it on a computer or create your own personal sheet.</vt:lpstr>
      <vt:lpstr>Task 2: The Components of Fitness The components of fitness are the different parts of fitness. There are 11 to learn</vt:lpstr>
      <vt:lpstr>Components of fitness match up task. Draw a line between the component of fitness and the description you think matches it. Remember MRS CAP Supports Barcelona Football Club</vt:lpstr>
      <vt:lpstr>Task 3: PE Heroes What do you know about the sports stars on the front page? Write the name of one of the athletes in the middle of the page and add as much detail and information about them that you can. For example, what sport do they play? What position do they play? What successes have they experienced? Which components of fitness do you think they need to be good at their sport? You could also research information like who are they sponsored by. How old are they? How long have they been competing at their sport?</vt:lpstr>
      <vt:lpstr>Task 4: Monkseaton PE Instagram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Clarice Ripley</dc:creator>
  <cp:lastModifiedBy>Clarice Ripley</cp:lastModifiedBy>
  <cp:revision>11</cp:revision>
  <dcterms:created xsi:type="dcterms:W3CDTF">2020-05-20T04:33:44Z</dcterms:created>
  <dcterms:modified xsi:type="dcterms:W3CDTF">2020-06-02T17:48:48Z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0x01010015A19D80D9D566409BAF2AC0F1118E1F</vt:lpwstr>
  </property>
</Properties>
</file>