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488" r:id="rId5"/>
    <p:sldId id="256" r:id="rId6"/>
    <p:sldId id="263" r:id="rId7"/>
    <p:sldId id="342" r:id="rId8"/>
    <p:sldId id="301" r:id="rId9"/>
    <p:sldId id="266" r:id="rId10"/>
    <p:sldId id="257" r:id="rId11"/>
    <p:sldId id="392" r:id="rId12"/>
    <p:sldId id="394" r:id="rId13"/>
    <p:sldId id="406" r:id="rId14"/>
    <p:sldId id="408" r:id="rId15"/>
    <p:sldId id="407" r:id="rId16"/>
    <p:sldId id="410" r:id="rId17"/>
    <p:sldId id="482" r:id="rId18"/>
    <p:sldId id="258" r:id="rId19"/>
    <p:sldId id="259" r:id="rId20"/>
    <p:sldId id="260" r:id="rId21"/>
    <p:sldId id="261" r:id="rId22"/>
    <p:sldId id="483" r:id="rId23"/>
    <p:sldId id="484" r:id="rId24"/>
    <p:sldId id="485" r:id="rId25"/>
    <p:sldId id="486" r:id="rId26"/>
    <p:sldId id="487" r:id="rId27"/>
    <p:sldId id="262" r:id="rId28"/>
    <p:sldId id="26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7111" autoAdjust="0"/>
  </p:normalViewPr>
  <p:slideViewPr>
    <p:cSldViewPr snapToGrid="0">
      <p:cViewPr varScale="1">
        <p:scale>
          <a:sx n="78" d="100"/>
          <a:sy n="78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3DEC1-5A9B-4E99-A5A8-008808F40DC1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7D430-718B-4FFD-92F2-E3E51D480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18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https://www.flickr.com/photos/jordibernabeu/15596725158/sizes/l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AF423-AEC6-4F03-A182-91C15AEA0C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665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Groups or pairs ideally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7D430-718B-4FFD-92F2-E3E51D48020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415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7D430-718B-4FFD-92F2-E3E51D4802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1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https://www.amnesty.org/en/what-we-do/refugees-asylum-seekers-and-migrants/global-refugee-crisis-statistics-and-facts/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7D430-718B-4FFD-92F2-E3E51D4802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02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https://www.flickr.com/photos/syriafreedom/21245302338/sizes/l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AF423-AEC6-4F03-A182-91C15AEA0CD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245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https://www.flickr.com/photos/takver/9374744871/sizes/l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AF423-AEC6-4F03-A182-91C15AEA0C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50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*</a:t>
            </a:r>
            <a:r>
              <a:rPr lang="en-GB" dirty="0" err="1"/>
              <a:t>christopher</a:t>
            </a:r>
            <a:r>
              <a:rPr lang="en-GB" dirty="0"/>
              <a:t>* - Flickr: dalailama1_20121014_4639, CC BY 2.0, https://commons.wikimedia.org/w/index.php?curid=22580076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AF423-AEC6-4F03-A182-91C15AEA0CD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4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https://www.flickr.com/photos/takver/9374744871/sizes/l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AF423-AEC6-4F03-A182-91C15AEA0CD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92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https://www.flickr.com/photos/takver/9374744871/sizes/l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AF423-AEC6-4F03-A182-91C15AEA0CD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96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</a:t>
            </a:r>
            <a:r>
              <a:rPr lang="en-GB" dirty="0" err="1"/>
              <a:t>Ultraslansi</a:t>
            </a:r>
            <a:r>
              <a:rPr lang="en-GB" dirty="0"/>
              <a:t> - Own work, CC BY-SA 3.0, https://commons.wikimedia.org/w/index.php?curid=29090874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AF423-AEC6-4F03-A182-91C15AEA0CD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55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https://www.flickr.com/photos/takver/9374744871/sizes/l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AF423-AEC6-4F03-A182-91C15AEA0CDA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9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801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42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13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78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75812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11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01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70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3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4884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74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4C0977-45DA-4DA9-BD41-261355D4D260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93F6D7E-43D2-48F6-8248-48C88AA6BFD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340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S Video">
            <a:hlinkClick r:id="" action="ppaction://media"/>
            <a:extLst>
              <a:ext uri="{FF2B5EF4-FFF2-40B4-BE49-F238E27FC236}">
                <a16:creationId xmlns:a16="http://schemas.microsoft.com/office/drawing/2014/main" id="{93011F5A-3BA0-4EB3-8D9E-216313316D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917" y="457200"/>
            <a:ext cx="9770165" cy="54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7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0706" y="1215089"/>
            <a:ext cx="3792855" cy="4118292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/>
              <a:r>
                <a:rPr lang="en-GB" sz="3200" dirty="0">
                  <a:solidFill>
                    <a:srgbClr val="222222"/>
                  </a:solidFill>
                </a:rPr>
                <a:t>The Dalai Lama,</a:t>
              </a:r>
            </a:p>
            <a:p>
              <a:pPr algn="ctr"/>
              <a:r>
                <a:rPr lang="en-GB" sz="3200" dirty="0">
                  <a:solidFill>
                    <a:srgbClr val="222222"/>
                  </a:solidFill>
                </a:rPr>
                <a:t>Tibet’s spiritual leader, fled to India during the 1959 Tibetan uprising, where he currently lives as a refugee.</a:t>
              </a:r>
            </a:p>
          </p:txBody>
        </p:sp>
      </p:grpSp>
      <p:pic>
        <p:nvPicPr>
          <p:cNvPr id="11266" name="Picture 2" descr="Dalailama1 20121014 46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44" y="170622"/>
            <a:ext cx="5254794" cy="620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57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96000" y="1451740"/>
            <a:ext cx="5388742" cy="4027546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/>
              <a:r>
                <a:rPr lang="en-GB" sz="3200" dirty="0">
                  <a:solidFill>
                    <a:srgbClr val="222222"/>
                  </a:solidFill>
                </a:rPr>
                <a:t>Anne Frank and her family escaped from Germany during the Second World War. She and her family hid for over two years in Amsterdam before they were arrested and deported. </a:t>
              </a:r>
            </a:p>
          </p:txBody>
        </p:sp>
      </p:grpSp>
      <p:pic>
        <p:nvPicPr>
          <p:cNvPr id="9218" name="Picture 2" descr="AnneFrankSchool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22" y="80113"/>
            <a:ext cx="4160108" cy="669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3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50324" y="1766138"/>
            <a:ext cx="3792855" cy="3398750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/>
              <a:r>
                <a:rPr lang="en-GB" sz="3200" dirty="0">
                  <a:solidFill>
                    <a:srgbClr val="222222"/>
                  </a:solidFill>
                </a:rPr>
                <a:t>In 1933, when Hitler took control of Germany, Albert Einstein took refuge in America. </a:t>
              </a:r>
            </a:p>
          </p:txBody>
        </p:sp>
      </p:grpSp>
      <p:pic>
        <p:nvPicPr>
          <p:cNvPr id="8194" name="Picture 2" descr="Einstein 1921 by F Schmutzer - resto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03" y="222654"/>
            <a:ext cx="4885860" cy="641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33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96000" y="580825"/>
            <a:ext cx="5584723" cy="5769370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/>
              <a:r>
                <a:rPr lang="en-GB" sz="3200" dirty="0" err="1">
                  <a:solidFill>
                    <a:srgbClr val="222222"/>
                  </a:solidFill>
                </a:rPr>
                <a:t>Lomana</a:t>
              </a:r>
              <a:r>
                <a:rPr lang="en-GB" sz="3200" dirty="0">
                  <a:solidFill>
                    <a:srgbClr val="222222"/>
                  </a:solidFill>
                </a:rPr>
                <a:t> </a:t>
              </a:r>
              <a:r>
                <a:rPr lang="en-GB" sz="3200" dirty="0" err="1">
                  <a:solidFill>
                    <a:srgbClr val="222222"/>
                  </a:solidFill>
                </a:rPr>
                <a:t>Tresor</a:t>
              </a:r>
              <a:r>
                <a:rPr lang="en-GB" sz="3200" dirty="0">
                  <a:solidFill>
                    <a:srgbClr val="222222"/>
                  </a:solidFill>
                </a:rPr>
                <a:t> </a:t>
              </a:r>
              <a:r>
                <a:rPr lang="en-GB" sz="3200" dirty="0" err="1">
                  <a:solidFill>
                    <a:srgbClr val="222222"/>
                  </a:solidFill>
                </a:rPr>
                <a:t>Lua</a:t>
              </a:r>
              <a:r>
                <a:rPr lang="en-GB" sz="3200" dirty="0">
                  <a:solidFill>
                    <a:srgbClr val="222222"/>
                  </a:solidFill>
                </a:rPr>
                <a:t> </a:t>
              </a:r>
              <a:r>
                <a:rPr lang="en-GB" sz="3200" dirty="0" err="1">
                  <a:solidFill>
                    <a:srgbClr val="222222"/>
                  </a:solidFill>
                </a:rPr>
                <a:t>Lua</a:t>
              </a:r>
              <a:r>
                <a:rPr lang="en-GB" sz="3200" dirty="0">
                  <a:solidFill>
                    <a:srgbClr val="222222"/>
                  </a:solidFill>
                </a:rPr>
                <a:t>, came to the UK in 1989, a refugee from the Democratic Republic of Congo. He became a successful footballer playing for Newcastle United and Portsmouth. He set up the </a:t>
              </a:r>
              <a:r>
                <a:rPr lang="en-GB" sz="3200" dirty="0" err="1">
                  <a:solidFill>
                    <a:srgbClr val="222222"/>
                  </a:solidFill>
                </a:rPr>
                <a:t>LuaLua</a:t>
              </a:r>
              <a:r>
                <a:rPr lang="en-GB" sz="3200" dirty="0">
                  <a:solidFill>
                    <a:srgbClr val="222222"/>
                  </a:solidFill>
                </a:rPr>
                <a:t> Foundation, which provides care for orphans in the Democratic Republic of Congo.</a:t>
              </a:r>
            </a:p>
          </p:txBody>
        </p:sp>
      </p:grpSp>
      <p:pic>
        <p:nvPicPr>
          <p:cNvPr id="12290" name="Picture 2" descr="Lomana LuaLua'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7" y="183240"/>
            <a:ext cx="4439249" cy="656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16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1849" y="257800"/>
            <a:ext cx="6425513" cy="6415425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/>
              <a:r>
                <a:rPr lang="en-GB" sz="3200" dirty="0">
                  <a:solidFill>
                    <a:srgbClr val="222222"/>
                  </a:solidFill>
                </a:rPr>
                <a:t>Michael Marks was born into a Polish-Jewish in </a:t>
              </a:r>
              <a:r>
                <a:rPr lang="en-GB" sz="3200" dirty="0" err="1">
                  <a:solidFill>
                    <a:srgbClr val="222222"/>
                  </a:solidFill>
                </a:rPr>
                <a:t>Słonim</a:t>
              </a:r>
              <a:r>
                <a:rPr lang="en-GB" sz="3200" dirty="0">
                  <a:solidFill>
                    <a:srgbClr val="222222"/>
                  </a:solidFill>
                </a:rPr>
                <a:t>. He came to Leeds in England in 1882 as a refugee. He spoke no English.  He opened a market stall in Leeds, where everything was sold for 1 penny. He was very successful and opened more market stalls. Then he took on a partner called Tom Spencer. They soon began opening shops all over the country known as Marks and Spencer. </a:t>
              </a:r>
            </a:p>
          </p:txBody>
        </p:sp>
      </p:grpSp>
      <p:pic>
        <p:nvPicPr>
          <p:cNvPr id="10242" name="Picture 2" descr="File:Marks Michael Slon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41" y="750774"/>
            <a:ext cx="4947680" cy="54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3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CF4D9-AA5E-42E9-9C57-1FCA19551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178322" cy="1492132"/>
          </a:xfrm>
        </p:spPr>
        <p:txBody>
          <a:bodyPr/>
          <a:lstStyle/>
          <a:p>
            <a:r>
              <a:rPr lang="en-GB" dirty="0"/>
              <a:t>Have refugees always come from the same places?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7DC3E-B49E-4738-879D-6CBDE009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492132"/>
            <a:ext cx="10763250" cy="4005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500" dirty="0"/>
              <a:t>No! Historically people have come to Britain from all over the world, for all different reasons. </a:t>
            </a:r>
          </a:p>
          <a:p>
            <a:pPr marL="0" indent="0">
              <a:buNone/>
            </a:pPr>
            <a:endParaRPr lang="en-GB" sz="2500" dirty="0"/>
          </a:p>
          <a:p>
            <a:pPr marL="0" indent="0">
              <a:buNone/>
            </a:pPr>
            <a:r>
              <a:rPr lang="en-GB" sz="2500" dirty="0"/>
              <a:t>Today we are going to investigate where some of these people came from and why they came. </a:t>
            </a:r>
          </a:p>
          <a:p>
            <a:pPr marL="0" indent="0">
              <a:buNone/>
            </a:pPr>
            <a:endParaRPr lang="en-GB" sz="2500" dirty="0"/>
          </a:p>
          <a:p>
            <a:pPr marL="0" indent="0">
              <a:buNone/>
            </a:pPr>
            <a:r>
              <a:rPr lang="en-GB" sz="2500" dirty="0"/>
              <a:t>You will be given some information about someone who has come to Britain as a refugee. Read through your information and complete the table for your character. </a:t>
            </a:r>
          </a:p>
          <a:p>
            <a:pPr marL="0" indent="0">
              <a:buNone/>
            </a:pPr>
            <a:endParaRPr lang="en-GB" sz="2500" dirty="0"/>
          </a:p>
          <a:p>
            <a:pPr marL="0" indent="0">
              <a:buNone/>
            </a:pPr>
            <a:r>
              <a:rPr lang="en-GB" sz="2500" b="1" dirty="0">
                <a:solidFill>
                  <a:srgbClr val="FF0000"/>
                </a:solidFill>
              </a:rPr>
              <a:t>Be ready to explain your reasons to the class! </a:t>
            </a:r>
          </a:p>
        </p:txBody>
      </p:sp>
    </p:spTree>
    <p:extLst>
      <p:ext uri="{BB962C8B-B14F-4D97-AF65-F5344CB8AC3E}">
        <p14:creationId xmlns:p14="http://schemas.microsoft.com/office/powerpoint/2010/main" val="993445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673E-225A-41C6-920E-D84DF64B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96F207-7970-415C-92CF-4FADBF9BD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259" t="20142" r="19468" b="8304"/>
          <a:stretch/>
        </p:blipFill>
        <p:spPr>
          <a:xfrm>
            <a:off x="209550" y="0"/>
            <a:ext cx="11506200" cy="696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BF635-C39A-45AC-81BA-BF258E141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6" t="31667" r="19965" b="14444"/>
          <a:stretch/>
        </p:blipFill>
        <p:spPr>
          <a:xfrm>
            <a:off x="537622" y="382883"/>
            <a:ext cx="11116755" cy="60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46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C4673-3376-4E89-A912-2007A7773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4" t="30278" r="20312" b="14267"/>
          <a:stretch/>
        </p:blipFill>
        <p:spPr>
          <a:xfrm>
            <a:off x="305712" y="200025"/>
            <a:ext cx="1158057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54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7D7E0-C910-4A25-A352-EF832B76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6" t="29166" r="19444" b="13889"/>
          <a:stretch/>
        </p:blipFill>
        <p:spPr>
          <a:xfrm>
            <a:off x="457199" y="0"/>
            <a:ext cx="11511683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2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D18F3-FB9A-44C3-8282-3DF95619F7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do refugees come to Britain?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9EC07-059C-453F-9B0D-D36CA95755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59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FD6078-2623-4396-AFAE-919342456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3" t="31389" r="19618" b="17500"/>
          <a:stretch/>
        </p:blipFill>
        <p:spPr>
          <a:xfrm>
            <a:off x="253551" y="352425"/>
            <a:ext cx="11938449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2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86E14A-D011-46E8-B974-BC3D31078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5" t="30278" r="19444" b="15278"/>
          <a:stretch/>
        </p:blipFill>
        <p:spPr>
          <a:xfrm>
            <a:off x="287694" y="266700"/>
            <a:ext cx="1161661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17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99BC37-F284-4951-A7C7-508E5F6DB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395" t="31406" r="20092" b="16922"/>
          <a:stretch/>
        </p:blipFill>
        <p:spPr>
          <a:xfrm>
            <a:off x="232944" y="400050"/>
            <a:ext cx="11726111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71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1C38-19A8-49CE-B176-466BA2D9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Now identify on your world map where these refugees came from.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42F70-BAF4-44DE-8A1A-87A55D24E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66951"/>
            <a:ext cx="10178322" cy="42086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500" b="1" dirty="0">
                <a:solidFill>
                  <a:srgbClr val="FF0000"/>
                </a:solidFill>
              </a:rPr>
              <a:t>**If you are not sure exactly where the country is, try and identify the continent. </a:t>
            </a:r>
          </a:p>
          <a:p>
            <a:pPr marL="0" indent="0">
              <a:buNone/>
            </a:pPr>
            <a:endParaRPr lang="en-GB" sz="2500" dirty="0"/>
          </a:p>
          <a:p>
            <a:pPr marL="0" indent="0">
              <a:buNone/>
            </a:pPr>
            <a:r>
              <a:rPr lang="en-GB" sz="2500" b="1" dirty="0">
                <a:solidFill>
                  <a:srgbClr val="7030A0"/>
                </a:solidFill>
              </a:rPr>
              <a:t>CHALLENGE:  In a different colour try and locate these 5 countries: Syria, Venezuela, Afghanistan, South Sudan and Myanmar.</a:t>
            </a:r>
          </a:p>
          <a:p>
            <a:pPr marL="0" indent="0">
              <a:buNone/>
            </a:pPr>
            <a:endParaRPr lang="en-GB" sz="25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sz="2500" b="1" dirty="0">
                <a:solidFill>
                  <a:srgbClr val="7030A0"/>
                </a:solidFill>
              </a:rPr>
              <a:t>Remember in 2019 approximately 2/3 of all refugees came from these countries!</a:t>
            </a:r>
          </a:p>
          <a:p>
            <a:pPr marL="0" indent="0">
              <a:buNone/>
            </a:pPr>
            <a:endParaRPr lang="en-GB" sz="25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sz="2500" b="1" dirty="0">
                <a:solidFill>
                  <a:srgbClr val="7030A0"/>
                </a:solidFill>
              </a:rPr>
              <a:t>What has changed? Which continents do refugees mostly come from now?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111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intable, Blank World Outline Maps • Royalty Free • Globe, Earth">
            <a:extLst>
              <a:ext uri="{FF2B5EF4-FFF2-40B4-BE49-F238E27FC236}">
                <a16:creationId xmlns:a16="http://schemas.microsoft.com/office/drawing/2014/main" id="{7AE2C46A-50D5-4C61-A2F1-A3F96ADC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 b="17499"/>
          <a:stretch/>
        </p:blipFill>
        <p:spPr bwMode="auto">
          <a:xfrm>
            <a:off x="583860" y="1114425"/>
            <a:ext cx="11024279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163943-6F51-46B2-9887-9CDAD28A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8" y="276225"/>
            <a:ext cx="10178322" cy="1492132"/>
          </a:xfrm>
        </p:spPr>
        <p:txBody>
          <a:bodyPr/>
          <a:lstStyle/>
          <a:p>
            <a:r>
              <a:rPr lang="en-GB" dirty="0"/>
              <a:t>World map</a:t>
            </a:r>
          </a:p>
        </p:txBody>
      </p:sp>
    </p:spTree>
    <p:extLst>
      <p:ext uri="{BB962C8B-B14F-4D97-AF65-F5344CB8AC3E}">
        <p14:creationId xmlns:p14="http://schemas.microsoft.com/office/powerpoint/2010/main" val="335248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5FCC335-96DC-4B67-BA67-3D1E4A2CE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4439" y="156704"/>
            <a:ext cx="10178322" cy="1492132"/>
          </a:xfrm>
        </p:spPr>
        <p:txBody>
          <a:bodyPr/>
          <a:lstStyle/>
          <a:p>
            <a:r>
              <a:rPr lang="en-GB" altLang="en-US" dirty="0"/>
              <a:t>Fact or fiction ….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BDA4DC2-221B-41FB-BA89-DD38EFC49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28700" y="902770"/>
            <a:ext cx="10820400" cy="572663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800" b="1" dirty="0">
                <a:solidFill>
                  <a:srgbClr val="339933"/>
                </a:solidFill>
              </a:rPr>
              <a:t>Over half of refugees worldwide are children.</a:t>
            </a:r>
          </a:p>
          <a:p>
            <a:pPr>
              <a:buFontTx/>
              <a:buNone/>
            </a:pPr>
            <a:r>
              <a:rPr lang="en-GB" altLang="en-US" sz="2800" b="1" dirty="0">
                <a:solidFill>
                  <a:srgbClr val="339933"/>
                </a:solidFill>
              </a:rPr>
              <a:t>		</a:t>
            </a:r>
            <a:endParaRPr lang="en-GB" altLang="en-US" sz="28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altLang="en-US" sz="2800" b="1" dirty="0">
                <a:solidFill>
                  <a:srgbClr val="339933"/>
                </a:solidFill>
              </a:rPr>
              <a:t>2 million people worldwide come under the category “refugee”, “returnee” or “displaced person” </a:t>
            </a:r>
          </a:p>
          <a:p>
            <a:pPr>
              <a:buFontTx/>
              <a:buNone/>
            </a:pPr>
            <a:endParaRPr lang="en-GB" altLang="en-US" sz="2800" b="1" dirty="0">
              <a:solidFill>
                <a:srgbClr val="339933"/>
              </a:solidFill>
            </a:endParaRPr>
          </a:p>
          <a:p>
            <a:pPr>
              <a:buFontTx/>
              <a:buNone/>
            </a:pPr>
            <a:r>
              <a:rPr lang="en-GB" altLang="en-US" sz="2800" b="1" dirty="0">
                <a:solidFill>
                  <a:srgbClr val="339933"/>
                </a:solidFill>
              </a:rPr>
              <a:t>1person in every 120 in the world today has been forced to flee his or her home as a result of persecution, violence or war</a:t>
            </a:r>
            <a:endParaRPr lang="en-GB" altLang="en-US" sz="28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GB" altLang="en-US" sz="2800" b="1" dirty="0">
              <a:solidFill>
                <a:srgbClr val="339933"/>
              </a:solidFill>
            </a:endParaRPr>
          </a:p>
          <a:p>
            <a:pPr>
              <a:buNone/>
            </a:pPr>
            <a:r>
              <a:rPr lang="en-GB" altLang="en-US" sz="2800" b="1" dirty="0">
                <a:solidFill>
                  <a:srgbClr val="339933"/>
                </a:solidFill>
              </a:rPr>
              <a:t>In the year ending March 2020 around 1.5 million people moved to the UK.  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F5B5CF7B-0BF6-41FC-872C-AD95A5A1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64078"/>
            <a:ext cx="243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rgbClr val="FF0000"/>
                </a:solidFill>
              </a:rPr>
              <a:t>FACT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CA5633C8-AC98-4EFA-B8CC-D30927B9A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0" y="3024575"/>
            <a:ext cx="9105900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en-US" sz="3200" b="1" dirty="0">
                <a:solidFill>
                  <a:srgbClr val="FF0000"/>
                </a:solidFill>
              </a:rPr>
              <a:t>FICTION – actual number is 26 million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altLang="en-US" sz="4800" b="1" dirty="0">
              <a:solidFill>
                <a:srgbClr val="FF0000"/>
              </a:solidFill>
            </a:endParaRP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B677E70B-2E32-4FC9-A055-205DCB460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896" y="4583171"/>
            <a:ext cx="178510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en-US" sz="3200" b="1" dirty="0">
                <a:solidFill>
                  <a:srgbClr val="339933"/>
                </a:solidFill>
              </a:rPr>
              <a:t>	</a:t>
            </a:r>
            <a:r>
              <a:rPr lang="en-GB" altLang="en-US" sz="3200" b="1" dirty="0">
                <a:solidFill>
                  <a:srgbClr val="FF0000"/>
                </a:solidFill>
              </a:rPr>
              <a:t>FACT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7E6D259-1D42-4A4C-933D-D1E3A9B1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5776838"/>
            <a:ext cx="9105900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en-US" sz="3200" b="1" dirty="0">
                <a:solidFill>
                  <a:srgbClr val="FF0000"/>
                </a:solidFill>
              </a:rPr>
              <a:t>FICTION – it was around 715,000 and in the same year 403,000 people left the UK.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830BAD9-175F-41AC-AD7E-F8381F33C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Think …..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AA75710-CB73-4788-B909-DB08BC3B78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371600"/>
            <a:ext cx="8610600" cy="5486400"/>
          </a:xfrm>
        </p:spPr>
        <p:txBody>
          <a:bodyPr/>
          <a:lstStyle/>
          <a:p>
            <a:r>
              <a:rPr lang="en-US" altLang="en-US" sz="4400" dirty="0"/>
              <a:t>What makes someone a refugee?</a:t>
            </a:r>
          </a:p>
          <a:p>
            <a:r>
              <a:rPr lang="en-US" altLang="en-US" sz="4400" dirty="0"/>
              <a:t>Where do they go?</a:t>
            </a:r>
          </a:p>
          <a:p>
            <a:r>
              <a:rPr lang="en-US" altLang="en-US" sz="4400" dirty="0"/>
              <a:t>How are they received?</a:t>
            </a:r>
          </a:p>
          <a:p>
            <a:r>
              <a:rPr lang="en-US" altLang="en-US" sz="4400" dirty="0"/>
              <a:t>What issues might they face in the short, medium and long term?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6000" y="125804"/>
            <a:ext cx="11520000" cy="1080000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8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What is a refugee?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9" name="Picture 2" descr="https://c1.staticflickr.com/1/688/21238230646_4b4e59c3d9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8328" r="487" b="3662"/>
          <a:stretch/>
        </p:blipFill>
        <p:spPr bwMode="auto">
          <a:xfrm>
            <a:off x="1999706" y="1487757"/>
            <a:ext cx="8192588" cy="52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6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6000" y="179263"/>
            <a:ext cx="11520000" cy="1260000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 A refugee is a person who has been forced to leave their country for some reason.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2" descr="Syria, Refugees, Children'S, Baza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94" y="1553778"/>
            <a:ext cx="9100211" cy="51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2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C9995A5A-2EC0-4248-8F49-60D2B2CC38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1" y="65072"/>
            <a:ext cx="8063346" cy="672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FF9D9A-0555-41EB-9D00-CC0AEFFA6627}"/>
              </a:ext>
            </a:extLst>
          </p:cNvPr>
          <p:cNvSpPr/>
          <p:nvPr/>
        </p:nvSpPr>
        <p:spPr>
          <a:xfrm>
            <a:off x="9301607" y="65072"/>
            <a:ext cx="211620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In 2019, more than two-thirds of all refugees came from just five countries: Syria, Venezuela, Afghanistan, South Sudan and Myanmar.</a:t>
            </a: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Why do you think this might be?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856E-2DA1-4A1E-8696-58BA6442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E07F-5ACC-4807-8D6A-AA5FAAF55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96785"/>
            <a:ext cx="10178322" cy="4582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500" b="1" dirty="0"/>
              <a:t>Imagine you have been told that tomorrow you are your family must leave this country forever. Draw a suitcase in the centre of your page and around the outside draw the items that you would take with you into your new life.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0A91D-FF18-4DEE-81A0-89B0DDCA2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04" t="45090" r="29972" b="12485"/>
          <a:stretch/>
        </p:blipFill>
        <p:spPr>
          <a:xfrm>
            <a:off x="2754283" y="3406796"/>
            <a:ext cx="6683433" cy="387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8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96863" y="1450245"/>
            <a:ext cx="3648690" cy="3957509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/>
              <a:r>
                <a:rPr lang="en-GB" sz="3200" dirty="0">
                  <a:solidFill>
                    <a:srgbClr val="222222"/>
                  </a:solidFill>
                </a:rPr>
                <a:t>What three things would you miss the most if you had to leave the place and country you live in because of war?</a:t>
              </a:r>
              <a:endParaRPr lang="en-GB" sz="3200" b="0" i="0" dirty="0">
                <a:solidFill>
                  <a:srgbClr val="222222"/>
                </a:solidFill>
                <a:effectLst/>
              </a:endParaRPr>
            </a:p>
          </p:txBody>
        </p:sp>
      </p:grpSp>
      <p:pic>
        <p:nvPicPr>
          <p:cNvPr id="16388" name="Picture 4" descr="Kid, Face, Little, Boy, Child, Big Eyes, Young, Sun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0"/>
          <a:stretch/>
        </p:blipFill>
        <p:spPr bwMode="auto">
          <a:xfrm>
            <a:off x="516193" y="395287"/>
            <a:ext cx="7079226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29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242236" y="2223869"/>
            <a:ext cx="2707005" cy="2483288"/>
            <a:chOff x="0" y="0"/>
            <a:chExt cx="8128000" cy="155902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105" y="76105"/>
              <a:ext cx="7975790" cy="14068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/>
              <a:r>
                <a:rPr lang="en-GB" sz="3200" dirty="0">
                  <a:solidFill>
                    <a:srgbClr val="222222"/>
                  </a:solidFill>
                </a:rPr>
                <a:t>Many famous people are refugees.</a:t>
              </a:r>
              <a:endParaRPr lang="en-GB" sz="3200" b="0" i="0" dirty="0">
                <a:solidFill>
                  <a:srgbClr val="222222"/>
                </a:solidFill>
                <a:effectLst/>
                <a:latin typeface="proxima_nova"/>
              </a:endParaRPr>
            </a:p>
          </p:txBody>
        </p:sp>
      </p:grpSp>
      <p:pic>
        <p:nvPicPr>
          <p:cNvPr id="9" name="Picture 2" descr="https://c2.staticflickr.com/8/7286/9374744871_73d9c478e7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" y="617220"/>
            <a:ext cx="8666210" cy="577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9676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A0EA08171C44AB7B076514B2F0FA9" ma:contentTypeVersion="13" ma:contentTypeDescription="Create a new document." ma:contentTypeScope="" ma:versionID="0a86bc453b6217de330aef39a230a931">
  <xsd:schema xmlns:xsd="http://www.w3.org/2001/XMLSchema" xmlns:xs="http://www.w3.org/2001/XMLSchema" xmlns:p="http://schemas.microsoft.com/office/2006/metadata/properties" xmlns:ns3="cd2421e6-34ed-49cf-89fd-16f95ccd9580" xmlns:ns4="9be803ab-19f7-4cdd-9907-647de796ff71" targetNamespace="http://schemas.microsoft.com/office/2006/metadata/properties" ma:root="true" ma:fieldsID="284f990f1e7bc58ea3e40d1fad3ed26b" ns3:_="" ns4:_="">
    <xsd:import namespace="cd2421e6-34ed-49cf-89fd-16f95ccd9580"/>
    <xsd:import namespace="9be803ab-19f7-4cdd-9907-647de796ff7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2421e6-34ed-49cf-89fd-16f95ccd95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803ab-19f7-4cdd-9907-647de796ff7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08D9FB-083C-4CB2-8975-55A45409D5AA}">
  <ds:schemaRefs>
    <ds:schemaRef ds:uri="http://schemas.microsoft.com/office/2006/metadata/properties"/>
    <ds:schemaRef ds:uri="http://purl.org/dc/terms/"/>
    <ds:schemaRef ds:uri="9be803ab-19f7-4cdd-9907-647de796ff71"/>
    <ds:schemaRef ds:uri="http://schemas.microsoft.com/office/2006/documentManagement/types"/>
    <ds:schemaRef ds:uri="http://purl.org/dc/dcmitype/"/>
    <ds:schemaRef ds:uri="cd2421e6-34ed-49cf-89fd-16f95ccd9580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106B619-5DDF-4A2E-8DDA-250C49B641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507C7D-AC98-4530-AB97-FE10062F5B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2421e6-34ed-49cf-89fd-16f95ccd9580"/>
    <ds:schemaRef ds:uri="9be803ab-19f7-4cdd-9907-647de796ff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81</TotalTime>
  <Words>834</Words>
  <Application>Microsoft Office PowerPoint</Application>
  <PresentationFormat>Widescreen</PresentationFormat>
  <Paragraphs>71</Paragraphs>
  <Slides>25</Slides>
  <Notes>11</Notes>
  <HiddenSlides>8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Gill Sans MT</vt:lpstr>
      <vt:lpstr>Impact</vt:lpstr>
      <vt:lpstr>proxima_nova</vt:lpstr>
      <vt:lpstr>Badge</vt:lpstr>
      <vt:lpstr>PowerPoint Presentation</vt:lpstr>
      <vt:lpstr>Why do refugees come to Britain? </vt:lpstr>
      <vt:lpstr>Think …..</vt:lpstr>
      <vt:lpstr>PowerPoint Presentation</vt:lpstr>
      <vt:lpstr>PowerPoint Presentation</vt:lpstr>
      <vt:lpstr>PowerPoint Presentation</vt:lpstr>
      <vt:lpstr>Imagine…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refugees always come from the same places?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identify on your world map where these refugees came from. </vt:lpstr>
      <vt:lpstr>World map</vt:lpstr>
      <vt:lpstr>Fact or fiction 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refugees come to Britain?</dc:title>
  <dc:creator>Emily Cowgill</dc:creator>
  <cp:lastModifiedBy>Clarice Ripley</cp:lastModifiedBy>
  <cp:revision>18</cp:revision>
  <dcterms:created xsi:type="dcterms:W3CDTF">2021-05-07T08:47:20Z</dcterms:created>
  <dcterms:modified xsi:type="dcterms:W3CDTF">2021-06-25T20:10:12Z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0x010100F21A0EA08171C44AB7B076514B2F0FA9</vt:lpwstr>
  </property>
</Properties>
</file>